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</p:sldMasterIdLst>
  <p:notesMasterIdLst>
    <p:notesMasterId r:id="rId21"/>
  </p:notesMasterIdLst>
  <p:handoutMasterIdLst>
    <p:handoutMasterId r:id="rId22"/>
  </p:handoutMasterIdLst>
  <p:sldIdLst>
    <p:sldId id="373" r:id="rId5"/>
    <p:sldId id="372" r:id="rId6"/>
    <p:sldId id="374" r:id="rId7"/>
    <p:sldId id="300" r:id="rId8"/>
    <p:sldId id="375" r:id="rId9"/>
    <p:sldId id="369" r:id="rId10"/>
    <p:sldId id="362" r:id="rId11"/>
    <p:sldId id="353" r:id="rId12"/>
    <p:sldId id="363" r:id="rId13"/>
    <p:sldId id="365" r:id="rId14"/>
    <p:sldId id="371" r:id="rId15"/>
    <p:sldId id="379" r:id="rId16"/>
    <p:sldId id="378" r:id="rId17"/>
    <p:sldId id="381" r:id="rId18"/>
    <p:sldId id="376" r:id="rId19"/>
    <p:sldId id="351" r:id="rId20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5D"/>
    <a:srgbClr val="E68224"/>
    <a:srgbClr val="00B4D0"/>
    <a:srgbClr val="EC148B"/>
    <a:srgbClr val="B22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393E9-AF4A-453D-97B2-69E34F4A3456}" v="1" dt="2022-03-02T22:55:34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5" autoAdjust="0"/>
    <p:restoredTop sz="76896" autoAdjust="0"/>
  </p:normalViewPr>
  <p:slideViewPr>
    <p:cSldViewPr snapToGrid="0" snapToObjects="1">
      <p:cViewPr varScale="1">
        <p:scale>
          <a:sx n="77" d="100"/>
          <a:sy n="77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/>
          <a:lstStyle>
            <a:lvl1pPr algn="r">
              <a:defRPr sz="1200"/>
            </a:lvl1pPr>
          </a:lstStyle>
          <a:p>
            <a:fld id="{3020C9D5-F142-A04D-A391-F35E00FE4B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6039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9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/>
          <a:lstStyle>
            <a:lvl1pPr algn="r">
              <a:defRPr sz="1200"/>
            </a:lvl1pPr>
          </a:lstStyle>
          <a:p>
            <a:fld id="{E8E1FEFA-A64A-4E26-9D2B-1753E7AA52F5}" type="datetimeFigureOut">
              <a:rPr lang="en-AU" smtClean="0"/>
              <a:t>3/03/2022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5713"/>
            <a:ext cx="6005513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0" tIns="46215" rIns="92430" bIns="46215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8" y="4821507"/>
            <a:ext cx="5510530" cy="3944869"/>
          </a:xfrm>
          <a:prstGeom prst="rect">
            <a:avLst/>
          </a:prstGeom>
        </p:spPr>
        <p:txBody>
          <a:bodyPr vert="horz" lIns="92430" tIns="46215" rIns="92430" bIns="462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1" cy="502676"/>
          </a:xfrm>
          <a:prstGeom prst="rect">
            <a:avLst/>
          </a:prstGeom>
        </p:spPr>
        <p:txBody>
          <a:bodyPr vert="horz" lIns="92430" tIns="46215" rIns="92430" bIns="46215" rtlCol="0" anchor="b"/>
          <a:lstStyle>
            <a:lvl1pPr algn="r">
              <a:defRPr sz="1200"/>
            </a:lvl1pPr>
          </a:lstStyle>
          <a:p>
            <a:fld id="{415AF467-88C6-44AB-84C5-1CBD079D6A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4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784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028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GIS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098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02">
              <a:defRPr/>
            </a:pP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302">
              <a:defRPr/>
            </a:pPr>
            <a:fld id="{90D1B19E-3D8A-4C43-8945-04C0C17F10A6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24302">
                <a:defRPr/>
              </a:pPr>
              <a:t>12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3592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02">
              <a:defRPr/>
            </a:pP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302">
              <a:defRPr/>
            </a:pPr>
            <a:fld id="{90D1B19E-3D8A-4C43-8945-04C0C17F10A6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24302">
                <a:defRPr/>
              </a:pPr>
              <a:t>13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696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02">
              <a:defRPr/>
            </a:pP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302">
              <a:defRPr/>
            </a:pPr>
            <a:fld id="{90D1B19E-3D8A-4C43-8945-04C0C17F10A6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24302">
                <a:defRPr/>
              </a:pPr>
              <a:t>14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1995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8963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02">
              <a:defRPr/>
            </a:pP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302">
              <a:defRPr/>
            </a:pPr>
            <a:fld id="{90D1B19E-3D8A-4C43-8945-04C0C17F10A6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24302">
                <a:defRPr/>
              </a:pPr>
              <a:t>16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184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GIS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664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222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https://youtu.be/s0bS-SBAgJI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068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346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961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08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283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AF467-88C6-44AB-84C5-1CBD079D6A1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41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4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3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466" y="4657060"/>
            <a:ext cx="1648532" cy="220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35200"/>
            <a:ext cx="622800" cy="622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38200" y="1958626"/>
            <a:ext cx="10515600" cy="417323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5475" y="645459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95D"/>
                </a:solidFill>
                <a:latin typeface="Foco Black" charset="0"/>
                <a:ea typeface="Foco Black" charset="0"/>
                <a:cs typeface="Foco Black" charset="0"/>
              </a:rPr>
              <a:t>wannonwater.com.au</a:t>
            </a:r>
          </a:p>
        </p:txBody>
      </p:sp>
    </p:spTree>
    <p:extLst>
      <p:ext uri="{BB962C8B-B14F-4D97-AF65-F5344CB8AC3E}">
        <p14:creationId xmlns:p14="http://schemas.microsoft.com/office/powerpoint/2010/main" val="2227267744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3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38200" y="1958626"/>
            <a:ext cx="10515600" cy="417323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35200"/>
            <a:ext cx="622800" cy="6228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55475" y="645459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95D"/>
                </a:solidFill>
                <a:latin typeface="Foco Black" charset="0"/>
                <a:ea typeface="Foco Black" charset="0"/>
                <a:cs typeface="Foco Black" charset="0"/>
              </a:rPr>
              <a:t>wannonwater.com.au</a:t>
            </a:r>
          </a:p>
        </p:txBody>
      </p:sp>
    </p:spTree>
    <p:extLst>
      <p:ext uri="{BB962C8B-B14F-4D97-AF65-F5344CB8AC3E}">
        <p14:creationId xmlns:p14="http://schemas.microsoft.com/office/powerpoint/2010/main" val="37679284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 - orang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Museo Sans 900" charset="0"/>
                <a:ea typeface="Museo Sans 900" charset="0"/>
                <a:cs typeface="Museo Sans 90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99512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 -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B4D0"/>
                </a:solidFill>
                <a:latin typeface="Museo Sans 900" charset="0"/>
                <a:ea typeface="Museo Sans 900" charset="0"/>
                <a:cs typeface="Museo Sans 90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7710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2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3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3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4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9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4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8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2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jp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s0bS-SBAgJI?feature=oembed" TargetMode="Externa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76C556-025E-4639-81FA-6518EF6B007E}"/>
              </a:ext>
            </a:extLst>
          </p:cNvPr>
          <p:cNvSpPr txBox="1">
            <a:spLocks/>
          </p:cNvSpPr>
          <p:nvPr/>
        </p:nvSpPr>
        <p:spPr>
          <a:xfrm>
            <a:off x="487261" y="2692530"/>
            <a:ext cx="6341980" cy="2687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3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Tapping </a:t>
            </a:r>
            <a:br>
              <a:rPr lang="en-US" sz="8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</a:br>
            <a:r>
              <a:rPr lang="en-US" sz="8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into water</a:t>
            </a:r>
            <a:endParaRPr lang="en-US" sz="8800" dirty="0">
              <a:solidFill>
                <a:srgbClr val="00395D"/>
              </a:solidFill>
              <a:ea typeface="+mj-ea"/>
            </a:endParaRP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F232B010-5612-40BA-8028-093954581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0" r="-375" b="32584"/>
          <a:stretch/>
        </p:blipFill>
        <p:spPr>
          <a:xfrm>
            <a:off x="-1248061" y="4805"/>
            <a:ext cx="8077302" cy="2687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85628-E59A-4DD9-9B54-AD10C186D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654" y="313519"/>
            <a:ext cx="4058986" cy="57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10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 working on ideas">
            <a:extLst>
              <a:ext uri="{FF2B5EF4-FFF2-40B4-BE49-F238E27FC236}">
                <a16:creationId xmlns:a16="http://schemas.microsoft.com/office/drawing/2014/main" id="{A357D354-54D8-40CB-B16F-E57FFC4B4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48" b="2"/>
          <a:stretch/>
        </p:blipFill>
        <p:spPr>
          <a:xfrm>
            <a:off x="3853561" y="10"/>
            <a:ext cx="9669642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433A75-E9DB-43D9-A28B-440974CB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46" y="1310740"/>
            <a:ext cx="4251036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Build an urban water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58533-C86F-4AF4-9F24-1E08E60BDCDC}"/>
              </a:ext>
            </a:extLst>
          </p:cNvPr>
          <p:cNvSpPr txBox="1"/>
          <p:nvPr/>
        </p:nvSpPr>
        <p:spPr>
          <a:xfrm>
            <a:off x="149646" y="3535888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Show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 how water goes from the source (river) to your </a:t>
            </a: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city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 and back to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06161910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14">
            <a:extLst>
              <a:ext uri="{FF2B5EF4-FFF2-40B4-BE49-F238E27FC236}">
                <a16:creationId xmlns:a16="http://schemas.microsoft.com/office/drawing/2014/main" id="{43A9D35E-F876-45C2-9BA6-8344F1D4C96D}"/>
              </a:ext>
            </a:extLst>
          </p:cNvPr>
          <p:cNvPicPr/>
          <p:nvPr/>
        </p:nvPicPr>
        <p:blipFill rotWithShape="1">
          <a:blip r:embed="rId3" cstate="print"/>
          <a:srcRect l="9091" t="13529" b="8991"/>
          <a:stretch/>
        </p:blipFill>
        <p:spPr>
          <a:xfrm>
            <a:off x="-4728053" y="10"/>
            <a:ext cx="12173619" cy="685799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DE0048E-3671-4BE0-BF19-FD78CE3B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850" y="890050"/>
            <a:ext cx="4062643" cy="104340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2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Resources</a:t>
            </a:r>
            <a:endParaRPr lang="en-US" sz="4200">
              <a:solidFill>
                <a:srgbClr val="00395D"/>
              </a:solidFill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85D889-EC56-4F12-813A-46455958F4C2}"/>
              </a:ext>
            </a:extLst>
          </p:cNvPr>
          <p:cNvSpPr txBox="1"/>
          <p:nvPr/>
        </p:nvSpPr>
        <p:spPr>
          <a:xfrm>
            <a:off x="7621031" y="2052036"/>
            <a:ext cx="406264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Water source (</a:t>
            </a: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river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)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Water treatment plant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Water tower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City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Sewage treatment plant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906244986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01B60E33-E549-4962-AEEB-9E2E40583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771" y="321733"/>
            <a:ext cx="3207973" cy="223617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AEDBA3-4B70-49FE-B055-740B182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092" y="324788"/>
            <a:ext cx="2416551" cy="223886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6807ABB-3DB7-4DB8-A35D-38E586052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906" y="3338233"/>
            <a:ext cx="2414016" cy="272168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E719256-7243-4D6C-B009-D521F679D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9389" y="3385342"/>
            <a:ext cx="3671254" cy="262746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732830-4AEC-4F9D-AB88-58BC11D268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3268" y="564970"/>
            <a:ext cx="3567362" cy="28263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C25090D-366A-4B91-B153-D9906B478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2730" y="4172622"/>
            <a:ext cx="3127916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8079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64AD-4DD3-4327-8B5F-D6052E1B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89"/>
            <a:ext cx="3976496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Activity:</a:t>
            </a:r>
            <a:br>
              <a:rPr lang="en-US" sz="5200" kern="1200" dirty="0">
                <a:solidFill>
                  <a:srgbClr val="00395D"/>
                </a:solidFill>
                <a:latin typeface="Arial"/>
                <a:ea typeface="+mj-ea"/>
                <a:cs typeface="+mj-cs"/>
              </a:rPr>
            </a:br>
            <a:r>
              <a:rPr lang="en-US" sz="5200" kern="12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Urban water cycle flowchart</a:t>
            </a:r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779A6154-42BE-4362-AA66-FFBD1A9A9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5" b="8053"/>
          <a:stretch/>
        </p:blipFill>
        <p:spPr>
          <a:xfrm>
            <a:off x="5263699" y="487789"/>
            <a:ext cx="5496158" cy="58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2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71F989-B905-496B-85C7-30544A151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25" b="8567"/>
          <a:stretch/>
        </p:blipFill>
        <p:spPr>
          <a:xfrm>
            <a:off x="4221959" y="376188"/>
            <a:ext cx="5877506" cy="6105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99BDE-1F68-41B6-BCCF-31859FC7B493}"/>
              </a:ext>
            </a:extLst>
          </p:cNvPr>
          <p:cNvSpPr txBox="1"/>
          <p:nvPr/>
        </p:nvSpPr>
        <p:spPr>
          <a:xfrm>
            <a:off x="605068" y="1997839"/>
            <a:ext cx="40170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95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Urban water cycle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20587583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E91608-12CE-4201-9A39-F3DAA7CF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" y="81635"/>
            <a:ext cx="5167311" cy="10598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You learnt about: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E397BB-AF97-47F2-8D23-84DC6162D9D9}"/>
              </a:ext>
            </a:extLst>
          </p:cNvPr>
          <p:cNvSpPr txBox="1"/>
          <p:nvPr/>
        </p:nvSpPr>
        <p:spPr>
          <a:xfrm>
            <a:off x="485477" y="1506676"/>
            <a:ext cx="5153200" cy="4581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The natural water cycle</a:t>
            </a:r>
            <a:br>
              <a:rPr lang="en-US" sz="2400" dirty="0">
                <a:solidFill>
                  <a:srgbClr val="00395D"/>
                </a:solidFill>
                <a:latin typeface="Arial"/>
              </a:rPr>
            </a:br>
            <a:endParaRPr lang="en-US" sz="2400" dirty="0">
              <a:solidFill>
                <a:srgbClr val="00395D"/>
              </a:solidFill>
              <a:effectLst/>
              <a:latin typeface="Arial"/>
              <a:cs typeface="Calibri"/>
            </a:endParaRPr>
          </a:p>
          <a:p>
            <a:pPr marL="514350" lvl="1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 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Evaporation</a:t>
            </a: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        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 Condensation</a:t>
            </a:r>
            <a:endParaRPr lang="en-US" sz="2400" dirty="0">
              <a:solidFill>
                <a:srgbClr val="00395D"/>
              </a:solidFill>
              <a:latin typeface="Arial"/>
              <a:cs typeface="Arial"/>
            </a:endParaRPr>
          </a:p>
          <a:p>
            <a:pPr marL="514350" lvl="1">
              <a:lnSpc>
                <a:spcPct val="90000"/>
              </a:lnSpc>
              <a:spcAft>
                <a:spcPts val="800"/>
              </a:spcAft>
            </a:pPr>
            <a:endParaRPr lang="en-US" sz="2400" dirty="0">
              <a:solidFill>
                <a:srgbClr val="00395D"/>
              </a:solidFill>
              <a:latin typeface="Arial"/>
              <a:cs typeface="Calibri"/>
            </a:endParaRPr>
          </a:p>
          <a:p>
            <a:pPr marL="514350" lvl="1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 P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recipitation</a:t>
            </a: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            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 Collection</a:t>
            </a:r>
            <a:br>
              <a:rPr lang="en-US" sz="2400" dirty="0">
                <a:solidFill>
                  <a:srgbClr val="00395D"/>
                </a:solidFill>
                <a:latin typeface="Arial"/>
              </a:rPr>
            </a:br>
            <a:endParaRPr lang="en-US" sz="2400" dirty="0">
              <a:solidFill>
                <a:srgbClr val="00395D"/>
              </a:solidFill>
              <a:effectLst/>
              <a:latin typeface="Arial"/>
              <a:cs typeface="Calibri"/>
            </a:endParaRP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Different water sources </a:t>
            </a:r>
            <a:r>
              <a:rPr lang="en-US" sz="2400" dirty="0">
                <a:solidFill>
                  <a:srgbClr val="00395D"/>
                </a:solidFill>
                <a:latin typeface="Arial"/>
                <a:cs typeface="Arial"/>
              </a:rPr>
              <a:t> and </a:t>
            </a: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where we can find water</a:t>
            </a:r>
            <a:br>
              <a:rPr lang="en-US" sz="2400" dirty="0">
                <a:solidFill>
                  <a:srgbClr val="00395D"/>
                </a:solidFill>
                <a:latin typeface="Arial"/>
              </a:rPr>
            </a:br>
            <a:endParaRPr lang="en-US" sz="2400" dirty="0">
              <a:solidFill>
                <a:srgbClr val="00395D"/>
              </a:solidFill>
              <a:effectLst/>
              <a:latin typeface="Arial"/>
              <a:cs typeface="Arial"/>
            </a:endParaRPr>
          </a:p>
          <a:p>
            <a:pPr marL="571500" lvl="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395D"/>
                </a:solidFill>
                <a:effectLst/>
                <a:latin typeface="Arial"/>
                <a:cs typeface="Arial"/>
              </a:rPr>
              <a:t>The urban water cycle, how water gets to our taps and where it goes</a:t>
            </a:r>
          </a:p>
        </p:txBody>
      </p:sp>
      <p:pic>
        <p:nvPicPr>
          <p:cNvPr id="5" name="Picture 4" descr="School students in class doing schoolwork">
            <a:extLst>
              <a:ext uri="{FF2B5EF4-FFF2-40B4-BE49-F238E27FC236}">
                <a16:creationId xmlns:a16="http://schemas.microsoft.com/office/drawing/2014/main" id="{5E42ACC1-22EB-40D4-96B2-D6DF6FD5F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1" r="21686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pic>
        <p:nvPicPr>
          <p:cNvPr id="7" name="Graphic 6" descr="Dim (Medium Sun) with solid fill">
            <a:extLst>
              <a:ext uri="{FF2B5EF4-FFF2-40B4-BE49-F238E27FC236}">
                <a16:creationId xmlns:a16="http://schemas.microsoft.com/office/drawing/2014/main" id="{92909404-7FAC-44A3-98C3-F6955B089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962" y="2133464"/>
            <a:ext cx="607454" cy="607454"/>
          </a:xfrm>
          <a:prstGeom prst="rect">
            <a:avLst/>
          </a:prstGeom>
        </p:spPr>
      </p:pic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1454A3A2-8DE7-4F4C-BDE5-9048E5586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3510" y="2036223"/>
            <a:ext cx="718806" cy="718806"/>
          </a:xfrm>
          <a:prstGeom prst="rect">
            <a:avLst/>
          </a:prstGeom>
        </p:spPr>
      </p:pic>
      <p:pic>
        <p:nvPicPr>
          <p:cNvPr id="16" name="Graphic 15" descr="Rainy scene">
            <a:extLst>
              <a:ext uri="{FF2B5EF4-FFF2-40B4-BE49-F238E27FC236}">
                <a16:creationId xmlns:a16="http://schemas.microsoft.com/office/drawing/2014/main" id="{4163E9BE-BE65-4555-B156-BB542CAA2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5957" y="2889263"/>
            <a:ext cx="633889" cy="615773"/>
          </a:xfrm>
          <a:prstGeom prst="rect">
            <a:avLst/>
          </a:prstGeom>
        </p:spPr>
      </p:pic>
      <p:pic>
        <p:nvPicPr>
          <p:cNvPr id="18" name="Graphic 17" descr="Splash1 outline">
            <a:extLst>
              <a:ext uri="{FF2B5EF4-FFF2-40B4-BE49-F238E27FC236}">
                <a16:creationId xmlns:a16="http://schemas.microsoft.com/office/drawing/2014/main" id="{E8D8EF03-11AD-4A7A-B725-5C5B33AB46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3229" y="282750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7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B5B4-785A-4065-85F0-D62BD32E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544" y="2254880"/>
            <a:ext cx="7353738" cy="1136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 Any questions?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DFAD74-F6E7-4A8E-9BC6-B53D6799EE67}"/>
              </a:ext>
            </a:extLst>
          </p:cNvPr>
          <p:cNvSpPr txBox="1">
            <a:spLocks/>
          </p:cNvSpPr>
          <p:nvPr/>
        </p:nvSpPr>
        <p:spPr>
          <a:xfrm>
            <a:off x="1467375" y="3742156"/>
            <a:ext cx="9098075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pPr algn="ctr"/>
            <a:r>
              <a:rPr lang="en-US" sz="40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Find out more at wannonwater.com.au/learn</a:t>
            </a:r>
            <a:endParaRPr lang="en-US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68821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4433A75-E9DB-43D9-A28B-440974CB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75213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We will learn about…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86F38-8BB6-4AA0-8305-0377557CDD8E}"/>
              </a:ext>
            </a:extLst>
          </p:cNvPr>
          <p:cNvSpPr txBox="1"/>
          <p:nvPr/>
        </p:nvSpPr>
        <p:spPr>
          <a:xfrm>
            <a:off x="507819" y="2833511"/>
            <a:ext cx="5276965" cy="3785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95D"/>
                </a:solidFill>
                <a:effectLst/>
                <a:latin typeface="Arial"/>
                <a:cs typeface="Arial"/>
              </a:rPr>
              <a:t>Why do we need water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95D"/>
                </a:solidFill>
                <a:effectLst/>
                <a:latin typeface="Arial"/>
                <a:cs typeface="Arial"/>
              </a:rPr>
              <a:t>Where our water comes from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95D"/>
                </a:solidFill>
                <a:effectLst/>
                <a:latin typeface="Arial"/>
                <a:cs typeface="Arial"/>
              </a:rPr>
              <a:t>The natural water cycle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95D"/>
                </a:solidFill>
                <a:effectLst/>
                <a:latin typeface="Arial"/>
                <a:cs typeface="Arial"/>
              </a:rPr>
              <a:t>The urban water cycle</a:t>
            </a:r>
          </a:p>
        </p:txBody>
      </p:sp>
      <p:pic>
        <p:nvPicPr>
          <p:cNvPr id="5" name="Picture2">
            <a:extLst>
              <a:ext uri="{FF2B5EF4-FFF2-40B4-BE49-F238E27FC236}">
                <a16:creationId xmlns:a16="http://schemas.microsoft.com/office/drawing/2014/main" id="{B3A67B2F-B6DA-4044-B444-89C4226411C7}"/>
              </a:ext>
            </a:extLst>
          </p:cNvPr>
          <p:cNvPicPr/>
          <p:nvPr/>
        </p:nvPicPr>
        <p:blipFill rotWithShape="1">
          <a:blip r:embed="rId3" cstate="print"/>
          <a:srcRect t="221" r="-2" b="-2"/>
          <a:stretch/>
        </p:blipFill>
        <p:spPr>
          <a:xfrm>
            <a:off x="5887233" y="804344"/>
            <a:ext cx="5429878" cy="51079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1855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7224E3D-CEDA-4D6E-ABE3-5C2761AA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237" y="1674684"/>
            <a:ext cx="4000500" cy="4394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D1612E-342A-4CA7-8DC4-D01F2752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50" y="3542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395D"/>
                </a:solidFill>
                <a:latin typeface="Arial"/>
              </a:rPr>
              <a:t>Why do we need water?</a:t>
            </a:r>
          </a:p>
        </p:txBody>
      </p:sp>
      <p:pic>
        <p:nvPicPr>
          <p:cNvPr id="10" name="Graphic 9" descr="Water Fountain with solid fill">
            <a:extLst>
              <a:ext uri="{FF2B5EF4-FFF2-40B4-BE49-F238E27FC236}">
                <a16:creationId xmlns:a16="http://schemas.microsoft.com/office/drawing/2014/main" id="{A43CD86F-457A-48C5-90E0-E4D9A13F6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083" y="4973926"/>
            <a:ext cx="1078751" cy="1078751"/>
          </a:xfrm>
          <a:prstGeom prst="rect">
            <a:avLst/>
          </a:prstGeom>
        </p:spPr>
      </p:pic>
      <p:pic>
        <p:nvPicPr>
          <p:cNvPr id="11" name="Graphic 10" descr="Water Bottle with solid fill">
            <a:extLst>
              <a:ext uri="{FF2B5EF4-FFF2-40B4-BE49-F238E27FC236}">
                <a16:creationId xmlns:a16="http://schemas.microsoft.com/office/drawing/2014/main" id="{5DCD1CD9-3750-4B4E-8436-ABFB50B17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7704" y="3577107"/>
            <a:ext cx="1078751" cy="1078751"/>
          </a:xfrm>
          <a:prstGeom prst="rect">
            <a:avLst/>
          </a:prstGeom>
        </p:spPr>
      </p:pic>
      <p:pic>
        <p:nvPicPr>
          <p:cNvPr id="12" name="Graphic 11" descr="Swimming with solid fill">
            <a:extLst>
              <a:ext uri="{FF2B5EF4-FFF2-40B4-BE49-F238E27FC236}">
                <a16:creationId xmlns:a16="http://schemas.microsoft.com/office/drawing/2014/main" id="{BA51DB86-A376-43D5-868D-0E72E0962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6914" y="2060950"/>
            <a:ext cx="1078751" cy="1078751"/>
          </a:xfrm>
          <a:prstGeom prst="rect">
            <a:avLst/>
          </a:prstGeom>
        </p:spPr>
      </p:pic>
      <p:pic>
        <p:nvPicPr>
          <p:cNvPr id="14" name="Graphic 13" descr="Sailboat with solid fill">
            <a:extLst>
              <a:ext uri="{FF2B5EF4-FFF2-40B4-BE49-F238E27FC236}">
                <a16:creationId xmlns:a16="http://schemas.microsoft.com/office/drawing/2014/main" id="{DA328D11-D0FB-4D90-8966-9FA28882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80928" y="1559969"/>
            <a:ext cx="1078751" cy="1078751"/>
          </a:xfrm>
          <a:prstGeom prst="rect">
            <a:avLst/>
          </a:prstGeom>
        </p:spPr>
      </p:pic>
      <p:pic>
        <p:nvPicPr>
          <p:cNvPr id="15" name="Graphic 14" descr="Watering Plant with solid fill">
            <a:extLst>
              <a:ext uri="{FF2B5EF4-FFF2-40B4-BE49-F238E27FC236}">
                <a16:creationId xmlns:a16="http://schemas.microsoft.com/office/drawing/2014/main" id="{87719EA3-6524-488D-AE49-E708E457BE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9989" y="2284255"/>
            <a:ext cx="1078751" cy="1078751"/>
          </a:xfrm>
          <a:prstGeom prst="rect">
            <a:avLst/>
          </a:prstGeom>
        </p:spPr>
      </p:pic>
      <p:pic>
        <p:nvPicPr>
          <p:cNvPr id="16" name="Graphic 15" descr="Handwashing with solid fill">
            <a:extLst>
              <a:ext uri="{FF2B5EF4-FFF2-40B4-BE49-F238E27FC236}">
                <a16:creationId xmlns:a16="http://schemas.microsoft.com/office/drawing/2014/main" id="{4AAAD697-41C8-49CD-A5D5-EF14ACDCE8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81754" y="4990133"/>
            <a:ext cx="1078751" cy="1078751"/>
          </a:xfrm>
          <a:prstGeom prst="rect">
            <a:avLst/>
          </a:prstGeom>
        </p:spPr>
      </p:pic>
      <p:pic>
        <p:nvPicPr>
          <p:cNvPr id="17" name="Graphic 16" descr="Shower with solid fill">
            <a:extLst>
              <a:ext uri="{FF2B5EF4-FFF2-40B4-BE49-F238E27FC236}">
                <a16:creationId xmlns:a16="http://schemas.microsoft.com/office/drawing/2014/main" id="{98FBCC38-76FA-497C-8A01-7187795EFD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80925" y="5211455"/>
            <a:ext cx="1078751" cy="1078751"/>
          </a:xfrm>
          <a:prstGeom prst="rect">
            <a:avLst/>
          </a:prstGeom>
        </p:spPr>
      </p:pic>
      <p:pic>
        <p:nvPicPr>
          <p:cNvPr id="18" name="Graphic 17" descr="Clownfish with solid fill">
            <a:extLst>
              <a:ext uri="{FF2B5EF4-FFF2-40B4-BE49-F238E27FC236}">
                <a16:creationId xmlns:a16="http://schemas.microsoft.com/office/drawing/2014/main" id="{22473776-329B-4C09-9DEC-BB30FB8A38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80924" y="3510153"/>
            <a:ext cx="1078751" cy="1078751"/>
          </a:xfrm>
          <a:prstGeom prst="rect">
            <a:avLst/>
          </a:prstGeom>
        </p:spPr>
      </p:pic>
      <p:pic>
        <p:nvPicPr>
          <p:cNvPr id="19" name="Graphic 18" descr="Bathtub with solid fill">
            <a:extLst>
              <a:ext uri="{FF2B5EF4-FFF2-40B4-BE49-F238E27FC236}">
                <a16:creationId xmlns:a16="http://schemas.microsoft.com/office/drawing/2014/main" id="{FFB7ADA6-2F4E-4906-9AC0-55BA551424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89879" y="3541620"/>
            <a:ext cx="1078751" cy="1078751"/>
          </a:xfrm>
          <a:prstGeom prst="rect">
            <a:avLst/>
          </a:prstGeom>
        </p:spPr>
      </p:pic>
      <p:pic>
        <p:nvPicPr>
          <p:cNvPr id="20" name="Graphic 19" descr="Wave with solid fill">
            <a:extLst>
              <a:ext uri="{FF2B5EF4-FFF2-40B4-BE49-F238E27FC236}">
                <a16:creationId xmlns:a16="http://schemas.microsoft.com/office/drawing/2014/main" id="{FB9EFB31-EE96-423D-BCEC-4E51F35C7E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7198" y="3139701"/>
            <a:ext cx="1078751" cy="1078751"/>
          </a:xfrm>
          <a:prstGeom prst="rect">
            <a:avLst/>
          </a:prstGeom>
        </p:spPr>
      </p:pic>
      <p:pic>
        <p:nvPicPr>
          <p:cNvPr id="22" name="Graphic 21" descr="Dog with solid fill">
            <a:extLst>
              <a:ext uri="{FF2B5EF4-FFF2-40B4-BE49-F238E27FC236}">
                <a16:creationId xmlns:a16="http://schemas.microsoft.com/office/drawing/2014/main" id="{95CC9584-ABA3-4B67-A787-889776788E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259220" y="1722946"/>
            <a:ext cx="1172248" cy="11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564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55475" y="645459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co Black" charset="0"/>
                <a:ea typeface="Foco Black" charset="0"/>
                <a:cs typeface="Foco Black" charset="0"/>
              </a:rPr>
              <a:t>wannonwater.com.au</a:t>
            </a:r>
          </a:p>
        </p:txBody>
      </p:sp>
      <p:pic>
        <p:nvPicPr>
          <p:cNvPr id="3" name="Online Media 2" title="The Water Cycle- How rain is formed-Lesson for kids">
            <a:hlinkClick r:id="" action="ppaction://media"/>
            <a:extLst>
              <a:ext uri="{FF2B5EF4-FFF2-40B4-BE49-F238E27FC236}">
                <a16:creationId xmlns:a16="http://schemas.microsoft.com/office/drawing/2014/main" id="{DCC68E7D-6C41-45F6-B418-106D007625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111F5F-B42F-4A37-997D-AC3F34C1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6379245" y="-1178270"/>
            <a:ext cx="1896486" cy="9382202"/>
          </a:xfrm>
        </p:spPr>
        <p:txBody>
          <a:bodyPr vert="vert27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Where can we find water?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8E3B7D-D93E-449B-95E2-ED3DDB5DA8D6}"/>
              </a:ext>
            </a:extLst>
          </p:cNvPr>
          <p:cNvSpPr txBox="1">
            <a:spLocks/>
          </p:cNvSpPr>
          <p:nvPr/>
        </p:nvSpPr>
        <p:spPr>
          <a:xfrm>
            <a:off x="657569" y="946312"/>
            <a:ext cx="3425125" cy="1880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B4D0"/>
                </a:solidFill>
                <a:latin typeface="Museo Sans 900" charset="0"/>
                <a:ea typeface="Museo Sans 900" charset="0"/>
                <a:cs typeface="Museo Sans 900" charset="0"/>
              </a:defRPr>
            </a:lvl1pPr>
          </a:lstStyle>
          <a:p>
            <a:r>
              <a:rPr lang="en-US" sz="6000" dirty="0">
                <a:solidFill>
                  <a:srgbClr val="00395D"/>
                </a:solidFill>
                <a:latin typeface="Arial"/>
              </a:rPr>
              <a:t>Water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64290-AFB8-4DF7-84F2-461E7DD86258}"/>
              </a:ext>
            </a:extLst>
          </p:cNvPr>
          <p:cNvSpPr txBox="1"/>
          <p:nvPr/>
        </p:nvSpPr>
        <p:spPr>
          <a:xfrm>
            <a:off x="660353" y="3036842"/>
            <a:ext cx="41315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800" dirty="0">
                <a:solidFill>
                  <a:srgbClr val="00395D"/>
                </a:solidFill>
                <a:latin typeface="Arial"/>
                <a:cs typeface="Arial"/>
              </a:rPr>
              <a:t>Turn &amp; talk activity</a:t>
            </a:r>
          </a:p>
        </p:txBody>
      </p:sp>
      <p:pic>
        <p:nvPicPr>
          <p:cNvPr id="2" name="Picture 2" descr="Clouds in the sky&#10;&#10;Description automatically generated">
            <a:extLst>
              <a:ext uri="{FF2B5EF4-FFF2-40B4-BE49-F238E27FC236}">
                <a16:creationId xmlns:a16="http://schemas.microsoft.com/office/drawing/2014/main" id="{380F8FDF-A07D-43B0-B798-6720D4768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959" y="1235911"/>
            <a:ext cx="6527368" cy="4295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A310D-7336-4048-A03A-98AC20436249}"/>
              </a:ext>
            </a:extLst>
          </p:cNvPr>
          <p:cNvSpPr txBox="1"/>
          <p:nvPr/>
        </p:nvSpPr>
        <p:spPr>
          <a:xfrm>
            <a:off x="5193606" y="2313586"/>
            <a:ext cx="413158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  <a:latin typeface="Arial"/>
                <a:cs typeface="Arial"/>
              </a:rPr>
              <a:t>Where can we find water?</a:t>
            </a:r>
            <a:endParaRPr lang="en-US" sz="4000" b="1" dirty="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384501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583" y="1369"/>
            <a:ext cx="2013237" cy="6124348"/>
          </a:xfrm>
        </p:spPr>
        <p:txBody>
          <a:bodyPr vert="vert270">
            <a:normAutofit/>
          </a:bodyPr>
          <a:lstStyle/>
          <a:p>
            <a:r>
              <a:rPr lang="en-US" sz="6000" dirty="0">
                <a:solidFill>
                  <a:srgbClr val="00395D"/>
                </a:solidFill>
                <a:latin typeface="Arial"/>
              </a:rPr>
              <a:t>Water sources</a:t>
            </a:r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6862C26-A185-43C1-94F9-D86A6C22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89" y="353110"/>
            <a:ext cx="2502630" cy="620046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47F69BB-875C-4D39-B786-D3F8112C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319" y="194828"/>
            <a:ext cx="2552629" cy="657273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5804F395-4986-46FB-99E2-AA60765016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07"/>
          <a:stretch/>
        </p:blipFill>
        <p:spPr>
          <a:xfrm>
            <a:off x="7016173" y="2513242"/>
            <a:ext cx="1998139" cy="1411852"/>
          </a:xfrm>
          <a:prstGeom prst="rect">
            <a:avLst/>
          </a:prstGeom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F3CDB64F-6A0D-4A64-886A-92EC042C8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2" t="19402" r="17350" b="19433"/>
          <a:stretch/>
        </p:blipFill>
        <p:spPr>
          <a:xfrm>
            <a:off x="7112048" y="4676470"/>
            <a:ext cx="1998139" cy="989884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2F4F326-A600-4FEA-B477-51890FFD33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302" r="14992" b="14302"/>
          <a:stretch/>
        </p:blipFill>
        <p:spPr>
          <a:xfrm>
            <a:off x="7301255" y="425661"/>
            <a:ext cx="2217812" cy="1303872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981A8A00-097B-4EB6-8B64-5068C4AD02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09" r="8147"/>
          <a:stretch/>
        </p:blipFill>
        <p:spPr>
          <a:xfrm>
            <a:off x="9808321" y="395290"/>
            <a:ext cx="2274850" cy="1463194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14F5ED83-A612-41A0-BDBE-6B9021F5B8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19" t="17788" r="9832" b="11379"/>
          <a:stretch/>
        </p:blipFill>
        <p:spPr>
          <a:xfrm>
            <a:off x="9726876" y="4841319"/>
            <a:ext cx="2190683" cy="1359408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358631A5-5DC8-47CD-8001-716621F497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1599" y="2290454"/>
            <a:ext cx="2316855" cy="2019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C2F64F-DB7D-4CB7-BE53-C7EB125D7953}"/>
              </a:ext>
            </a:extLst>
          </p:cNvPr>
          <p:cNvSpPr txBox="1"/>
          <p:nvPr/>
        </p:nvSpPr>
        <p:spPr>
          <a:xfrm>
            <a:off x="7042139" y="351796"/>
            <a:ext cx="43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0A095B-C3C0-42EF-A0F7-B922919284BC}"/>
              </a:ext>
            </a:extLst>
          </p:cNvPr>
          <p:cNvSpPr txBox="1"/>
          <p:nvPr/>
        </p:nvSpPr>
        <p:spPr>
          <a:xfrm>
            <a:off x="9620072" y="433526"/>
            <a:ext cx="374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8643C-50C0-4B96-8860-61B1AAEAF9F2}"/>
              </a:ext>
            </a:extLst>
          </p:cNvPr>
          <p:cNvSpPr txBox="1"/>
          <p:nvPr/>
        </p:nvSpPr>
        <p:spPr>
          <a:xfrm>
            <a:off x="6943125" y="4633253"/>
            <a:ext cx="38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611C4-B844-476D-8A57-3555D7AA950A}"/>
              </a:ext>
            </a:extLst>
          </p:cNvPr>
          <p:cNvSpPr txBox="1"/>
          <p:nvPr/>
        </p:nvSpPr>
        <p:spPr>
          <a:xfrm>
            <a:off x="9727467" y="2525639"/>
            <a:ext cx="38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B2094-4065-48EE-890E-B3F93784FA1D}"/>
              </a:ext>
            </a:extLst>
          </p:cNvPr>
          <p:cNvSpPr txBox="1"/>
          <p:nvPr/>
        </p:nvSpPr>
        <p:spPr>
          <a:xfrm>
            <a:off x="6915534" y="2585636"/>
            <a:ext cx="38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2F959D-A3CE-42D5-952A-60DAB4F09223}"/>
              </a:ext>
            </a:extLst>
          </p:cNvPr>
          <p:cNvSpPr txBox="1"/>
          <p:nvPr/>
        </p:nvSpPr>
        <p:spPr>
          <a:xfrm>
            <a:off x="9518632" y="4800873"/>
            <a:ext cx="38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008674-6226-4291-B4D8-925B0E8EE9F5}"/>
              </a:ext>
            </a:extLst>
          </p:cNvPr>
          <p:cNvSpPr txBox="1"/>
          <p:nvPr/>
        </p:nvSpPr>
        <p:spPr>
          <a:xfrm>
            <a:off x="4331562" y="249777"/>
            <a:ext cx="43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984F01-C0A5-4DC8-8C04-1A7B4E5EE4AC}"/>
              </a:ext>
            </a:extLst>
          </p:cNvPr>
          <p:cNvGrpSpPr/>
          <p:nvPr/>
        </p:nvGrpSpPr>
        <p:grpSpPr>
          <a:xfrm>
            <a:off x="1843942" y="249777"/>
            <a:ext cx="470008" cy="5051892"/>
            <a:chOff x="263940" y="194693"/>
            <a:chExt cx="470008" cy="50518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13CCB6-9BF5-44DE-869E-DA1215F6FD5A}"/>
                </a:ext>
              </a:extLst>
            </p:cNvPr>
            <p:cNvSpPr txBox="1"/>
            <p:nvPr/>
          </p:nvSpPr>
          <p:spPr>
            <a:xfrm>
              <a:off x="302360" y="194693"/>
              <a:ext cx="431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395D"/>
                  </a:solidFill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9B9134-CE28-4CC1-BE6E-B1C12284C30D}"/>
                </a:ext>
              </a:extLst>
            </p:cNvPr>
            <p:cNvSpPr txBox="1"/>
            <p:nvPr/>
          </p:nvSpPr>
          <p:spPr>
            <a:xfrm>
              <a:off x="263940" y="2317111"/>
              <a:ext cx="431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395D"/>
                  </a:solidFill>
                </a:rPr>
                <a:t>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966C3A-03AA-4CFB-B476-ECA50476FB6E}"/>
                </a:ext>
              </a:extLst>
            </p:cNvPr>
            <p:cNvSpPr txBox="1"/>
            <p:nvPr/>
          </p:nvSpPr>
          <p:spPr>
            <a:xfrm>
              <a:off x="267102" y="4784920"/>
              <a:ext cx="431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395D"/>
                  </a:solidFill>
                </a:rPr>
                <a:t>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75445D6-17CD-4C2E-81DF-885AD54796C0}"/>
              </a:ext>
            </a:extLst>
          </p:cNvPr>
          <p:cNvSpPr txBox="1"/>
          <p:nvPr/>
        </p:nvSpPr>
        <p:spPr>
          <a:xfrm>
            <a:off x="4252797" y="2372195"/>
            <a:ext cx="43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7EC437-37A4-4D10-8172-95F139DDC1E2}"/>
              </a:ext>
            </a:extLst>
          </p:cNvPr>
          <p:cNvSpPr txBox="1"/>
          <p:nvPr/>
        </p:nvSpPr>
        <p:spPr>
          <a:xfrm>
            <a:off x="4292177" y="4863579"/>
            <a:ext cx="43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395D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3254262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11">
            <a:extLst>
              <a:ext uri="{FF2B5EF4-FFF2-40B4-BE49-F238E27FC236}">
                <a16:creationId xmlns:a16="http://schemas.microsoft.com/office/drawing/2014/main" id="{3E2AE90F-CBA0-4152-B1EF-A0273D47AE8B}"/>
              </a:ext>
            </a:extLst>
          </p:cNvPr>
          <p:cNvPicPr/>
          <p:nvPr/>
        </p:nvPicPr>
        <p:blipFill rotWithShape="1">
          <a:blip r:embed="rId3" cstate="print">
            <a:alphaModFix amt="35000"/>
          </a:blip>
          <a:srcRect t="2545" b="16810"/>
          <a:stretch/>
        </p:blipFill>
        <p:spPr>
          <a:xfrm>
            <a:off x="1781080" y="1221046"/>
            <a:ext cx="8629861" cy="45811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6496DD-6237-45F1-8323-2650F92E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315" y="189217"/>
            <a:ext cx="9098075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 Water sources match ups</a:t>
            </a:r>
          </a:p>
        </p:txBody>
      </p:sp>
    </p:spTree>
    <p:extLst>
      <p:ext uri="{BB962C8B-B14F-4D97-AF65-F5344CB8AC3E}">
        <p14:creationId xmlns:p14="http://schemas.microsoft.com/office/powerpoint/2010/main" val="2389331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12">
            <a:extLst>
              <a:ext uri="{FF2B5EF4-FFF2-40B4-BE49-F238E27FC236}">
                <a16:creationId xmlns:a16="http://schemas.microsoft.com/office/drawing/2014/main" id="{D2C38990-02A4-4C7C-A7A4-FDF9B3198CCD}"/>
              </a:ext>
            </a:extLst>
          </p:cNvPr>
          <p:cNvPicPr/>
          <p:nvPr/>
        </p:nvPicPr>
        <p:blipFill rotWithShape="1">
          <a:blip r:embed="rId3" cstate="print"/>
          <a:srcRect l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FFA9DB-89DF-439E-9C44-B6229890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Urban water cycle</a:t>
            </a:r>
          </a:p>
        </p:txBody>
      </p:sp>
    </p:spTree>
    <p:extLst>
      <p:ext uri="{BB962C8B-B14F-4D97-AF65-F5344CB8AC3E}">
        <p14:creationId xmlns:p14="http://schemas.microsoft.com/office/powerpoint/2010/main" val="362524330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BC88DB18-A5A5-4C83-8DD2-92D19D8A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893" y="514459"/>
            <a:ext cx="2909415" cy="307893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00395D"/>
                </a:solidFill>
                <a:latin typeface="Arial"/>
                <a:ea typeface="+mj-ea"/>
                <a:cs typeface="Arial"/>
              </a:rPr>
              <a:t>Urban water cycle</a:t>
            </a:r>
          </a:p>
        </p:txBody>
      </p:sp>
      <p:pic>
        <p:nvPicPr>
          <p:cNvPr id="7" name="Picture13">
            <a:extLst>
              <a:ext uri="{FF2B5EF4-FFF2-40B4-BE49-F238E27FC236}">
                <a16:creationId xmlns:a16="http://schemas.microsoft.com/office/drawing/2014/main" id="{673196CB-396C-4E59-89E0-182F4CB3B86C}"/>
              </a:ext>
            </a:extLst>
          </p:cNvPr>
          <p:cNvPicPr/>
          <p:nvPr/>
        </p:nvPicPr>
        <p:blipFill rotWithShape="1">
          <a:blip r:embed="rId3" cstate="print"/>
          <a:srcRect l="13336" r="15994" b="1"/>
          <a:stretch/>
        </p:blipFill>
        <p:spPr>
          <a:xfrm>
            <a:off x="2273871" y="-73447"/>
            <a:ext cx="9633527" cy="69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88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C8625B87CC7649AD259527FEC9B53F" ma:contentTypeVersion="13" ma:contentTypeDescription="Create a new document." ma:contentTypeScope="" ma:versionID="e4b8144e2fabf5e865bf138bf1a83f74">
  <xsd:schema xmlns:xsd="http://www.w3.org/2001/XMLSchema" xmlns:xs="http://www.w3.org/2001/XMLSchema" xmlns:p="http://schemas.microsoft.com/office/2006/metadata/properties" xmlns:ns2="aafc134e-333c-4266-bb9d-9a0f871b8e30" xmlns:ns3="cbb66b5a-414a-4b87-b7d1-95d01bf5e747" targetNamespace="http://schemas.microsoft.com/office/2006/metadata/properties" ma:root="true" ma:fieldsID="20fa2e9307e105a7463936e90ea25888" ns2:_="" ns3:_="">
    <xsd:import namespace="aafc134e-333c-4266-bb9d-9a0f871b8e30"/>
    <xsd:import namespace="cbb66b5a-414a-4b87-b7d1-95d01bf5e7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c134e-333c-4266-bb9d-9a0f871b8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66b5a-414a-4b87-b7d1-95d01bf5e74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E8986A-42F2-48EF-A44D-FE1C87AFAF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02D032-535C-4CEF-9D39-555075E4A041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cbb66b5a-414a-4b87-b7d1-95d01bf5e747"/>
    <ds:schemaRef ds:uri="aafc134e-333c-4266-bb9d-9a0f871b8e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895508-AE99-4D5D-A6AA-A5FF6EF455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fc134e-333c-4266-bb9d-9a0f871b8e30"/>
    <ds:schemaRef ds:uri="cbb66b5a-414a-4b87-b7d1-95d01bf5e7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9519</TotalTime>
  <Words>214</Words>
  <Application>Microsoft Office PowerPoint</Application>
  <PresentationFormat>Widescreen</PresentationFormat>
  <Paragraphs>67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Foco Black</vt:lpstr>
      <vt:lpstr>Museo Sans 900</vt:lpstr>
      <vt:lpstr>Office Theme</vt:lpstr>
      <vt:lpstr>PowerPoint Presentation</vt:lpstr>
      <vt:lpstr>We will learn about…</vt:lpstr>
      <vt:lpstr>Why do we need water?</vt:lpstr>
      <vt:lpstr>PowerPoint Presentation</vt:lpstr>
      <vt:lpstr>Where can we find water?</vt:lpstr>
      <vt:lpstr>Water sources</vt:lpstr>
      <vt:lpstr> Water sources match ups</vt:lpstr>
      <vt:lpstr>Urban water cycle</vt:lpstr>
      <vt:lpstr>Urban water cycle</vt:lpstr>
      <vt:lpstr>Build an urban water network</vt:lpstr>
      <vt:lpstr>Resources</vt:lpstr>
      <vt:lpstr>PowerPoint Presentation</vt:lpstr>
      <vt:lpstr>Activity: Urban water cycle flowchart</vt:lpstr>
      <vt:lpstr>PowerPoint Presentation</vt:lpstr>
      <vt:lpstr>You learnt about:</vt:lpstr>
      <vt:lpstr> 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Courtney Mathew</cp:lastModifiedBy>
  <cp:revision>405</cp:revision>
  <cp:lastPrinted>2021-06-16T02:26:34Z</cp:lastPrinted>
  <dcterms:created xsi:type="dcterms:W3CDTF">2018-05-18T05:29:52Z</dcterms:created>
  <dcterms:modified xsi:type="dcterms:W3CDTF">2022-03-02T22:55:53Z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annon_Uncontrolled_Document_Type">
    <vt:lpwstr>46</vt:lpwstr>
  </property>
  <property fmtid="{D5CDD505-2E9C-101B-9397-08002B2CF9AE}" pid="3" name="TaxKeyword">
    <vt:lpwstr/>
  </property>
  <property fmtid="{D5CDD505-2E9C-101B-9397-08002B2CF9AE}" pid="4" name="Wannon_Field_Services_Task">
    <vt:lpwstr/>
  </property>
  <property fmtid="{D5CDD505-2E9C-101B-9397-08002B2CF9AE}" pid="5" name="j9c10e2e6bb04069936a98cd9ff24c76">
    <vt:lpwstr/>
  </property>
  <property fmtid="{D5CDD505-2E9C-101B-9397-08002B2CF9AE}" pid="6" name="k66fd0d8abed44c1aad90d7eb7bf4efd">
    <vt:lpwstr/>
  </property>
  <property fmtid="{D5CDD505-2E9C-101B-9397-08002B2CF9AE}" pid="7" name="j315ea4cc2ca4bdaaf4c3bec397aa872">
    <vt:lpwstr/>
  </property>
  <property fmtid="{D5CDD505-2E9C-101B-9397-08002B2CF9AE}" pid="8" name="Wannon_Facility_Task">
    <vt:lpwstr/>
  </property>
  <property fmtid="{D5CDD505-2E9C-101B-9397-08002B2CF9AE}" pid="9" name="Wannon_Facility_Name">
    <vt:lpwstr/>
  </property>
  <property fmtid="{D5CDD505-2E9C-101B-9397-08002B2CF9AE}" pid="10" name="Wannon_Emergency_Event_Type">
    <vt:lpwstr/>
  </property>
  <property fmtid="{D5CDD505-2E9C-101B-9397-08002B2CF9AE}" pid="11" name="ContentTypeId">
    <vt:lpwstr>0x010100C1C8625B87CC7649AD259527FEC9B53F</vt:lpwstr>
  </property>
  <property fmtid="{D5CDD505-2E9C-101B-9397-08002B2CF9AE}" pid="12" name="Status">
    <vt:lpwstr/>
  </property>
  <property fmtid="{D5CDD505-2E9C-101B-9397-08002B2CF9AE}" pid="13" name="bc7ed91584cd4a27a467177197096ee1">
    <vt:lpwstr/>
  </property>
  <property fmtid="{D5CDD505-2E9C-101B-9397-08002B2CF9AE}" pid="14" name="Wannon_Customer_Service_Related_Activity">
    <vt:lpwstr/>
  </property>
  <property fmtid="{D5CDD505-2E9C-101B-9397-08002B2CF9AE}" pid="15" name="Wannon_Safety_Task">
    <vt:lpwstr/>
  </property>
  <property fmtid="{D5CDD505-2E9C-101B-9397-08002B2CF9AE}" pid="16" name="SPSDescription">
    <vt:lpwstr/>
  </property>
  <property fmtid="{D5CDD505-2E9C-101B-9397-08002B2CF9AE}" pid="17" name="Wannon_Customer_Account_Related_Activity">
    <vt:lpwstr/>
  </property>
  <property fmtid="{D5CDD505-2E9C-101B-9397-08002B2CF9AE}" pid="18" name="Wannon_Customer_Type">
    <vt:lpwstr/>
  </property>
  <property fmtid="{D5CDD505-2E9C-101B-9397-08002B2CF9AE}" pid="19" name="Wannon_Service_Type">
    <vt:lpwstr/>
  </property>
  <property fmtid="{D5CDD505-2E9C-101B-9397-08002B2CF9AE}" pid="20" name="e45ceb0bef2a458b81dbdb1e1d1ccc60">
    <vt:lpwstr/>
  </property>
  <property fmtid="{D5CDD505-2E9C-101B-9397-08002B2CF9AE}" pid="21" name="Wannon_Intranet_Area">
    <vt:lpwstr>354;#Our brand|1a59fd33-849e-40bc-a71f-6f045b5a7e07</vt:lpwstr>
  </property>
  <property fmtid="{D5CDD505-2E9C-101B-9397-08002B2CF9AE}" pid="22" name="Owner">
    <vt:lpwstr/>
  </property>
  <property fmtid="{D5CDD505-2E9C-101B-9397-08002B2CF9AE}" pid="23" name="Wannon_Controlled_Document_Type">
    <vt:lpwstr>186;#Generic Template|a8a4005b-0200-4ce7-9aab-79bcbe63529a</vt:lpwstr>
  </property>
  <property fmtid="{D5CDD505-2E9C-101B-9397-08002B2CF9AE}" pid="24" name="WorkflowChangePath">
    <vt:lpwstr>5fb02671-983f-4176-aebb-8180eb1160de,5;18a83391-b9d9-4a6e-bf2e-0b6a7676b765,12;18a83391-b9d9-4a6e-bf2e-0b6a7676b765,16;</vt:lpwstr>
  </property>
  <property fmtid="{D5CDD505-2E9C-101B-9397-08002B2CF9AE}" pid="25" name="f45e33ffdcb1447d81f6c354ba063174">
    <vt:lpwstr/>
  </property>
  <property fmtid="{D5CDD505-2E9C-101B-9397-08002B2CF9AE}" pid="26" name="Wannon_Facility_Type">
    <vt:lpwstr/>
  </property>
  <property fmtid="{D5CDD505-2E9C-101B-9397-08002B2CF9AE}" pid="27" name="Wannon_Field_Services_Activity_Type">
    <vt:lpwstr/>
  </property>
  <property fmtid="{D5CDD505-2E9C-101B-9397-08002B2CF9AE}" pid="28" name="jdd28460d3fb45f791d62e4dc4773ba8">
    <vt:lpwstr/>
  </property>
  <property fmtid="{D5CDD505-2E9C-101B-9397-08002B2CF9AE}" pid="29" name="Order">
    <vt:r8>144400</vt:r8>
  </property>
  <property fmtid="{D5CDD505-2E9C-101B-9397-08002B2CF9AE}" pid="30" name="xd_ProgID">
    <vt:lpwstr/>
  </property>
  <property fmtid="{D5CDD505-2E9C-101B-9397-08002B2CF9AE}" pid="31" name="TemplateUrl">
    <vt:lpwstr/>
  </property>
  <property fmtid="{D5CDD505-2E9C-101B-9397-08002B2CF9AE}" pid="32" name="_MarkAsFinal">
    <vt:bool>true</vt:bool>
  </property>
</Properties>
</file>