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handoutMasterIdLst>
    <p:handoutMasterId r:id="rId22"/>
  </p:handoutMasterIdLst>
  <p:sldIdLst>
    <p:sldId id="256" r:id="rId2"/>
    <p:sldId id="258" r:id="rId3"/>
    <p:sldId id="289" r:id="rId4"/>
    <p:sldId id="287" r:id="rId5"/>
    <p:sldId id="288" r:id="rId6"/>
    <p:sldId id="26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Arial Black" panose="020B0A04020102020204" pitchFamily="34" charset="0"/>
      <p:regular r:id="rId23"/>
      <p:bold r:id="rId24"/>
    </p:embeddedFont>
    <p:embeddedFont>
      <p:font typeface="MuseoSans-700" panose="02000000000000000000" pitchFamily="50" charset="0"/>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g8LscWcubEsZDDveeznwj75W7nX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14E"/>
    <a:srgbClr val="B22F30"/>
    <a:srgbClr val="9DDA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14" autoAdjust="0"/>
    <p:restoredTop sz="94558"/>
  </p:normalViewPr>
  <p:slideViewPr>
    <p:cSldViewPr snapToGrid="0">
      <p:cViewPr varScale="1">
        <p:scale>
          <a:sx n="101" d="100"/>
          <a:sy n="101" d="100"/>
        </p:scale>
        <p:origin x="1398" y="102"/>
      </p:cViewPr>
      <p:guideLst/>
    </p:cSldViewPr>
  </p:slideViewPr>
  <p:notesTextViewPr>
    <p:cViewPr>
      <p:scale>
        <a:sx n="1" d="1"/>
        <a:sy n="1" d="1"/>
      </p:scale>
      <p:origin x="0" y="0"/>
    </p:cViewPr>
  </p:notesTextViewPr>
  <p:notesViewPr>
    <p:cSldViewPr snapToGrid="0">
      <p:cViewPr varScale="1">
        <p:scale>
          <a:sx n="115" d="100"/>
          <a:sy n="115" d="100"/>
        </p:scale>
        <p:origin x="329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44AD8B-1D2A-37C0-D463-99419BFD86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E9815849-B50D-6760-E3B4-A61F0F4FD6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761506-F2F3-4F0B-BD90-BE5EABA4F3B5}" type="datetimeFigureOut">
              <a:rPr lang="en-AU" smtClean="0"/>
              <a:t>18/06/2024</a:t>
            </a:fld>
            <a:endParaRPr lang="en-AU"/>
          </a:p>
        </p:txBody>
      </p:sp>
      <p:sp>
        <p:nvSpPr>
          <p:cNvPr id="4" name="Footer Placeholder 3">
            <a:extLst>
              <a:ext uri="{FF2B5EF4-FFF2-40B4-BE49-F238E27FC236}">
                <a16:creationId xmlns:a16="http://schemas.microsoft.com/office/drawing/2014/main" id="{165E5276-73FF-C7E3-C15C-50CBDF0D13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C3DF10A3-871F-80E4-0831-CC4D2EE468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622F49-19B2-4959-BDD5-82F1C3C9B59B}" type="slidenum">
              <a:rPr lang="en-AU" smtClean="0"/>
              <a:t>‹#›</a:t>
            </a:fld>
            <a:endParaRPr lang="en-AU"/>
          </a:p>
        </p:txBody>
      </p:sp>
    </p:spTree>
    <p:extLst>
      <p:ext uri="{BB962C8B-B14F-4D97-AF65-F5344CB8AC3E}">
        <p14:creationId xmlns:p14="http://schemas.microsoft.com/office/powerpoint/2010/main" val="176211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Customise this slide with the Traditional Custodians group or Nation that you are meeting 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rgbClr val="17314F"/>
              </a:buClr>
              <a:buSzPts val="1200"/>
              <a:buFont typeface="Arial"/>
              <a:buNone/>
            </a:pPr>
            <a:r>
              <a:rPr lang="en" b="0" i="0">
                <a:solidFill>
                  <a:srgbClr val="17314F"/>
                </a:solidFill>
                <a:latin typeface="Arial"/>
                <a:ea typeface="Arial"/>
                <a:cs typeface="Arial"/>
                <a:sym typeface="Arial"/>
              </a:rPr>
              <a:t>We acknowledge the Gunditjmara Peoples, the Eastern Maar Peoples, the Wotjobaluk, Jaadwa, Jadawadjali, Wergaia and Jupagalk Nations, and the Wadawurrung Peoples.</a:t>
            </a:r>
            <a:endParaRPr/>
          </a:p>
        </p:txBody>
      </p:sp>
      <p:sp>
        <p:nvSpPr>
          <p:cNvPr id="224" name="Google Shape;22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Customise this slide with the Traditional Custodians group or Nation that you are meeting 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rgbClr val="17314F"/>
              </a:buClr>
              <a:buSzPts val="1200"/>
              <a:buFont typeface="Arial"/>
              <a:buNone/>
            </a:pPr>
            <a:r>
              <a:rPr lang="en" b="0" i="0">
                <a:solidFill>
                  <a:srgbClr val="17314F"/>
                </a:solidFill>
                <a:latin typeface="Arial"/>
                <a:ea typeface="Arial"/>
                <a:cs typeface="Arial"/>
                <a:sym typeface="Arial"/>
              </a:rPr>
              <a:t>We acknowledge the Gunditjmara Peoples, the Eastern Maar Peoples, the Wotjobaluk, Jaadwa, Jadawadjali, Wergaia and Jupagalk Nations, and the Wadawurrung Peoples.</a:t>
            </a:r>
            <a:endParaRPr/>
          </a:p>
        </p:txBody>
      </p:sp>
      <p:sp>
        <p:nvSpPr>
          <p:cNvPr id="224" name="Google Shape;22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a:t>
            </a:fld>
            <a:endParaRPr/>
          </a:p>
        </p:txBody>
      </p:sp>
    </p:spTree>
    <p:extLst>
      <p:ext uri="{BB962C8B-B14F-4D97-AF65-F5344CB8AC3E}">
        <p14:creationId xmlns:p14="http://schemas.microsoft.com/office/powerpoint/2010/main" val="1111551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 name="Google Shape;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d05c5a6c3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g2d05c5a6c3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100" i="1"/>
              <a:t>Prompt examples - ocean, rain, cloud, river, catchment. Could introduce technical vocab, e.g., evaporation, condensation, precipitation, transpiration, reservoir</a:t>
            </a:r>
            <a:endParaRPr/>
          </a:p>
        </p:txBody>
      </p:sp>
      <p:sp>
        <p:nvSpPr>
          <p:cNvPr id="272" name="Google Shape;27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Front">
    <p:spTree>
      <p:nvGrpSpPr>
        <p:cNvPr id="1" name="Shape 15"/>
        <p:cNvGrpSpPr/>
        <p:nvPr/>
      </p:nvGrpSpPr>
      <p:grpSpPr>
        <a:xfrm>
          <a:off x="0" y="0"/>
          <a:ext cx="0" cy="0"/>
          <a:chOff x="0" y="0"/>
          <a:chExt cx="0" cy="0"/>
        </a:xfrm>
      </p:grpSpPr>
      <p:pic>
        <p:nvPicPr>
          <p:cNvPr id="3" name="Picture 2" descr="A person pouring water into a glass&#10;&#10;Description automatically generated">
            <a:extLst>
              <a:ext uri="{FF2B5EF4-FFF2-40B4-BE49-F238E27FC236}">
                <a16:creationId xmlns:a16="http://schemas.microsoft.com/office/drawing/2014/main" id="{6CEFFF71-7CF1-72CB-CB4C-FCE63782BCA2}"/>
              </a:ext>
            </a:extLst>
          </p:cNvPr>
          <p:cNvPicPr>
            <a:picLocks noChangeAspect="1"/>
          </p:cNvPicPr>
          <p:nvPr userDrawn="1"/>
        </p:nvPicPr>
        <p:blipFill>
          <a:blip r:embed="rId2"/>
          <a:stretch>
            <a:fillRect/>
          </a:stretch>
        </p:blipFill>
        <p:spPr>
          <a:xfrm>
            <a:off x="0" y="0"/>
            <a:ext cx="12192000" cy="687329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orner" userDrawn="1">
  <p:cSld name="Internal Template">
    <p:spTree>
      <p:nvGrpSpPr>
        <p:cNvPr id="1" name="Shape 19"/>
        <p:cNvGrpSpPr/>
        <p:nvPr/>
      </p:nvGrpSpPr>
      <p:grpSpPr>
        <a:xfrm>
          <a:off x="0" y="0"/>
          <a:ext cx="0" cy="0"/>
          <a:chOff x="0" y="0"/>
          <a:chExt cx="0" cy="0"/>
        </a:xfrm>
      </p:grpSpPr>
      <p:pic>
        <p:nvPicPr>
          <p:cNvPr id="8" name="Picture 7" descr="A blue and white curved object&#10;&#10;Description automatically generated">
            <a:extLst>
              <a:ext uri="{FF2B5EF4-FFF2-40B4-BE49-F238E27FC236}">
                <a16:creationId xmlns:a16="http://schemas.microsoft.com/office/drawing/2014/main" id="{5F5AD14C-A197-6C05-E547-B0BDF919EB10}"/>
              </a:ext>
            </a:extLst>
          </p:cNvPr>
          <p:cNvPicPr>
            <a:picLocks noChangeAspect="1"/>
          </p:cNvPicPr>
          <p:nvPr userDrawn="1"/>
        </p:nvPicPr>
        <p:blipFill rotWithShape="1">
          <a:blip r:embed="rId2"/>
          <a:srcRect t="10087"/>
          <a:stretch/>
        </p:blipFill>
        <p:spPr>
          <a:xfrm>
            <a:off x="1" y="0"/>
            <a:ext cx="584657" cy="1277938"/>
          </a:xfrm>
          <a:prstGeom prst="rect">
            <a:avLst/>
          </a:prstGeom>
        </p:spPr>
      </p:pic>
      <p:pic>
        <p:nvPicPr>
          <p:cNvPr id="13" name="Picture 12" descr="A blue and white rectangular sign&#10;&#10;Description automatically generated">
            <a:extLst>
              <a:ext uri="{FF2B5EF4-FFF2-40B4-BE49-F238E27FC236}">
                <a16:creationId xmlns:a16="http://schemas.microsoft.com/office/drawing/2014/main" id="{4C08598C-0B21-8C48-AF98-3AA48B8F348C}"/>
              </a:ext>
            </a:extLst>
          </p:cNvPr>
          <p:cNvPicPr>
            <a:picLocks noChangeAspect="1"/>
          </p:cNvPicPr>
          <p:nvPr userDrawn="1"/>
        </p:nvPicPr>
        <p:blipFill rotWithShape="1">
          <a:blip r:embed="rId3"/>
          <a:srcRect t="33751" b="39611"/>
          <a:stretch/>
        </p:blipFill>
        <p:spPr>
          <a:xfrm>
            <a:off x="9767107" y="202953"/>
            <a:ext cx="2069975" cy="236026"/>
          </a:xfrm>
          <a:prstGeom prst="rect">
            <a:avLst/>
          </a:prstGeom>
        </p:spPr>
      </p:pic>
      <p:pic>
        <p:nvPicPr>
          <p:cNvPr id="17" name="Picture 16">
            <a:extLst>
              <a:ext uri="{FF2B5EF4-FFF2-40B4-BE49-F238E27FC236}">
                <a16:creationId xmlns:a16="http://schemas.microsoft.com/office/drawing/2014/main" id="{C7A81A2A-B54E-CA05-27A5-160B2FCD5637}"/>
              </a:ext>
            </a:extLst>
          </p:cNvPr>
          <p:cNvPicPr>
            <a:picLocks noChangeAspect="1"/>
          </p:cNvPicPr>
          <p:nvPr userDrawn="1"/>
        </p:nvPicPr>
        <p:blipFill>
          <a:blip r:embed="rId4"/>
          <a:stretch>
            <a:fillRect/>
          </a:stretch>
        </p:blipFill>
        <p:spPr>
          <a:xfrm>
            <a:off x="0" y="5527343"/>
            <a:ext cx="12192000" cy="1338755"/>
          </a:xfrm>
          <a:prstGeom prst="rect">
            <a:avLst/>
          </a:prstGeom>
        </p:spPr>
      </p:pic>
      <p:sp>
        <p:nvSpPr>
          <p:cNvPr id="2" name="Google Shape;255;g2d05c5a6c36_0_0">
            <a:extLst>
              <a:ext uri="{FF2B5EF4-FFF2-40B4-BE49-F238E27FC236}">
                <a16:creationId xmlns:a16="http://schemas.microsoft.com/office/drawing/2014/main" id="{BCD742B3-E072-B611-AFBA-6BB2493E3247}"/>
              </a:ext>
            </a:extLst>
          </p:cNvPr>
          <p:cNvSpPr txBox="1"/>
          <p:nvPr userDrawn="1"/>
        </p:nvSpPr>
        <p:spPr>
          <a:xfrm>
            <a:off x="9608798" y="477369"/>
            <a:ext cx="2112279" cy="21540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 sz="800" b="1" i="0" u="none" strike="noStrike" cap="none" dirty="0">
                <a:solidFill>
                  <a:srgbClr val="14314E"/>
                </a:solidFill>
                <a:latin typeface="Arial"/>
                <a:ea typeface="Arial"/>
                <a:cs typeface="Arial"/>
                <a:sym typeface="Arial"/>
              </a:rPr>
              <a:t>Secondary Activity: 7-8</a:t>
            </a:r>
            <a:endParaRPr sz="800" b="0" i="0" u="none" strike="noStrike" cap="none" dirty="0">
              <a:solidFill>
                <a:srgbClr val="14314E"/>
              </a:solidFill>
              <a:latin typeface="Arial"/>
              <a:ea typeface="Arial"/>
              <a:cs typeface="Arial"/>
              <a:sym typeface="Arial"/>
            </a:endParaRPr>
          </a:p>
        </p:txBody>
      </p:sp>
      <p:sp>
        <p:nvSpPr>
          <p:cNvPr id="3" name="Google Shape;252;g2d05c5a6c36_0_0">
            <a:extLst>
              <a:ext uri="{FF2B5EF4-FFF2-40B4-BE49-F238E27FC236}">
                <a16:creationId xmlns:a16="http://schemas.microsoft.com/office/drawing/2014/main" id="{0A358DB9-6AE6-F069-9816-4DA1A9FB3152}"/>
              </a:ext>
            </a:extLst>
          </p:cNvPr>
          <p:cNvSpPr txBox="1">
            <a:spLocks/>
          </p:cNvSpPr>
          <p:nvPr userDrawn="1"/>
        </p:nvSpPr>
        <p:spPr>
          <a:xfrm>
            <a:off x="576999" y="134713"/>
            <a:ext cx="6140892" cy="6712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1"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chemeClr val="dk1"/>
              </a:buClr>
              <a:buSzPts val="1100"/>
            </a:pPr>
            <a:r>
              <a:rPr lang="en-AU" sz="1050" dirty="0">
                <a:solidFill>
                  <a:srgbClr val="14314E"/>
                </a:solidFill>
                <a:latin typeface="+mj-lt"/>
                <a:ea typeface="Arial"/>
                <a:cs typeface="Arial"/>
                <a:sym typeface="Arial"/>
              </a:rPr>
              <a:t>Year 7-8: Science</a:t>
            </a:r>
            <a:br>
              <a:rPr lang="en-AU" sz="1050" dirty="0">
                <a:solidFill>
                  <a:srgbClr val="14314E"/>
                </a:solidFill>
                <a:latin typeface="+mj-lt"/>
                <a:ea typeface="Arial"/>
                <a:cs typeface="Arial"/>
                <a:sym typeface="Arial"/>
              </a:rPr>
            </a:br>
            <a:r>
              <a:rPr lang="en-AU" sz="1050" dirty="0">
                <a:solidFill>
                  <a:srgbClr val="14314E"/>
                </a:solidFill>
                <a:latin typeface="+mj-lt"/>
              </a:rPr>
              <a:t>The Water Cycle: natural and urban perspectives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navy -  Otways trees track" userDrawn="1">
  <p:cSld name="Acknowledgement Template">
    <p:spTree>
      <p:nvGrpSpPr>
        <p:cNvPr id="1" name="Shape 25"/>
        <p:cNvGrpSpPr/>
        <p:nvPr/>
      </p:nvGrpSpPr>
      <p:grpSpPr>
        <a:xfrm>
          <a:off x="0" y="0"/>
          <a:ext cx="0" cy="0"/>
          <a:chOff x="0" y="0"/>
          <a:chExt cx="0" cy="0"/>
        </a:xfrm>
      </p:grpSpPr>
      <p:sp>
        <p:nvSpPr>
          <p:cNvPr id="29" name="Google Shape;29;p22"/>
          <p:cNvSpPr txBox="1"/>
          <p:nvPr/>
        </p:nvSpPr>
        <p:spPr>
          <a:xfrm>
            <a:off x="755475" y="6454597"/>
            <a:ext cx="2743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wannonwater.com.au</a:t>
            </a:r>
            <a:endParaRPr sz="1400" b="0" i="0" u="none" strike="noStrike" cap="none">
              <a:solidFill>
                <a:srgbClr val="000000"/>
              </a:solidFill>
              <a:latin typeface="Arial"/>
              <a:ea typeface="Arial"/>
              <a:cs typeface="Arial"/>
              <a:sym typeface="Arial"/>
            </a:endParaRPr>
          </a:p>
        </p:txBody>
      </p:sp>
      <p:pic>
        <p:nvPicPr>
          <p:cNvPr id="5" name="Picture 4" descr="A blue and white pattern&#10;&#10;Description automatically generated">
            <a:extLst>
              <a:ext uri="{FF2B5EF4-FFF2-40B4-BE49-F238E27FC236}">
                <a16:creationId xmlns:a16="http://schemas.microsoft.com/office/drawing/2014/main" id="{F701E90D-AB15-6F88-AE26-99025632D33E}"/>
              </a:ext>
            </a:extLst>
          </p:cNvPr>
          <p:cNvPicPr>
            <a:picLocks noChangeAspect="1"/>
          </p:cNvPicPr>
          <p:nvPr userDrawn="1"/>
        </p:nvPicPr>
        <p:blipFill rotWithShape="1">
          <a:blip r:embed="rId2"/>
          <a:srcRect t="7378" b="7378"/>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navy - Portland wind turbine" userDrawn="1">
  <p:cSld name="End Slide">
    <p:spTree>
      <p:nvGrpSpPr>
        <p:cNvPr id="1" name="Shape 45"/>
        <p:cNvGrpSpPr/>
        <p:nvPr/>
      </p:nvGrpSpPr>
      <p:grpSpPr>
        <a:xfrm>
          <a:off x="0" y="0"/>
          <a:ext cx="0" cy="0"/>
          <a:chOff x="0" y="0"/>
          <a:chExt cx="0" cy="0"/>
        </a:xfrm>
      </p:grpSpPr>
      <p:pic>
        <p:nvPicPr>
          <p:cNvPr id="4" name="Picture 3" descr="A hand pouring water into a glass&#10;&#10;Description automatically generated">
            <a:extLst>
              <a:ext uri="{FF2B5EF4-FFF2-40B4-BE49-F238E27FC236}">
                <a16:creationId xmlns:a16="http://schemas.microsoft.com/office/drawing/2014/main" id="{BC1F62D4-368F-EB55-D9DC-C52B755FA2F6}"/>
              </a:ext>
            </a:extLst>
          </p:cNvPr>
          <p:cNvPicPr>
            <a:picLocks noChangeAspect="1"/>
          </p:cNvPicPr>
          <p:nvPr userDrawn="1"/>
        </p:nvPicPr>
        <p:blipFill rotWithShape="1">
          <a:blip r:embed="rId2"/>
          <a:srcRect t="17586" b="8849"/>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E9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E9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E9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E9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E9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E9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E9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E9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E9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E9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E9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hyperlink" Target="https://www.wannonwater.com.au/wp-content/uploads/2024/05/Year-7-8-Venn-Diagram.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wannonwater.com.au/wp-content/uploads/2024/05/Year-7-8-Top-Hat-Diagram.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http://www.wannonwater.com.au/about-us/our-rol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
          <p:cNvSpPr txBox="1"/>
          <p:nvPr/>
        </p:nvSpPr>
        <p:spPr>
          <a:xfrm>
            <a:off x="673800" y="1971760"/>
            <a:ext cx="3374325" cy="676275"/>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chemeClr val="lt1"/>
              </a:buClr>
              <a:buSzPts val="4000"/>
              <a:buFont typeface="Calibri"/>
              <a:buNone/>
            </a:pPr>
            <a:r>
              <a:rPr lang="en-US" sz="2600" b="1" i="0" u="none" strike="noStrike" cap="none" dirty="0">
                <a:solidFill>
                  <a:srgbClr val="14314E"/>
                </a:solidFill>
                <a:latin typeface="+mj-lt"/>
                <a:ea typeface="Arial"/>
                <a:cs typeface="Arial"/>
                <a:sym typeface="Arial"/>
              </a:rPr>
              <a:t>Year 7-8: Science</a:t>
            </a:r>
          </a:p>
        </p:txBody>
      </p:sp>
      <p:sp>
        <p:nvSpPr>
          <p:cNvPr id="3" name="Google Shape;214;p1">
            <a:extLst>
              <a:ext uri="{FF2B5EF4-FFF2-40B4-BE49-F238E27FC236}">
                <a16:creationId xmlns:a16="http://schemas.microsoft.com/office/drawing/2014/main" id="{BD70AC99-6C48-099A-76AA-52E2ADABA939}"/>
              </a:ext>
            </a:extLst>
          </p:cNvPr>
          <p:cNvSpPr txBox="1"/>
          <p:nvPr/>
        </p:nvSpPr>
        <p:spPr>
          <a:xfrm>
            <a:off x="673800" y="2648035"/>
            <a:ext cx="3907725" cy="1019090"/>
          </a:xfrm>
          <a:prstGeom prst="rect">
            <a:avLst/>
          </a:prstGeom>
          <a:noFill/>
          <a:ln>
            <a:noFill/>
          </a:ln>
        </p:spPr>
        <p:txBody>
          <a:bodyPr spcFirstLastPara="1" wrap="square" lIns="91425" tIns="91425" rIns="91425" bIns="91425" anchor="t" anchorCtr="0">
            <a:noAutofit/>
          </a:bodyPr>
          <a:lstStyle/>
          <a:p>
            <a:pPr>
              <a:buClr>
                <a:schemeClr val="lt1"/>
              </a:buClr>
              <a:buSzPts val="7200"/>
            </a:pPr>
            <a:r>
              <a:rPr lang="en-US" sz="2200" b="1" kern="1200" dirty="0">
                <a:solidFill>
                  <a:srgbClr val="14314E"/>
                </a:solidFill>
                <a:latin typeface="+mj-lt"/>
              </a:rPr>
              <a:t>The Water Cycle: natural and urban perspectives</a:t>
            </a:r>
            <a:endParaRPr lang="en-US" sz="2200" b="1" i="0" u="none" strike="noStrike" cap="none" dirty="0">
              <a:solidFill>
                <a:srgbClr val="14314E"/>
              </a:solidFill>
              <a:latin typeface="+mj-lt"/>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9" name="Rectangle 8">
            <a:extLst>
              <a:ext uri="{FF2B5EF4-FFF2-40B4-BE49-F238E27FC236}">
                <a16:creationId xmlns:a16="http://schemas.microsoft.com/office/drawing/2014/main" id="{AAA7C622-587E-E6CC-ABBD-3245AC7AD9C4}"/>
              </a:ext>
            </a:extLst>
          </p:cNvPr>
          <p:cNvSpPr/>
          <p:nvPr/>
        </p:nvSpPr>
        <p:spPr>
          <a:xfrm>
            <a:off x="576999" y="2037151"/>
            <a:ext cx="8162964" cy="2208846"/>
          </a:xfrm>
          <a:prstGeom prst="rect">
            <a:avLst/>
          </a:prstGeom>
          <a:solidFill>
            <a:srgbClr val="9DD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Google Shape;79;p4">
            <a:extLst>
              <a:ext uri="{FF2B5EF4-FFF2-40B4-BE49-F238E27FC236}">
                <a16:creationId xmlns:a16="http://schemas.microsoft.com/office/drawing/2014/main" id="{386D7CED-CC44-FB7F-0B23-E6ADB4ADC7BC}"/>
              </a:ext>
            </a:extLst>
          </p:cNvPr>
          <p:cNvSpPr txBox="1">
            <a:spLocks/>
          </p:cNvSpPr>
          <p:nvPr/>
        </p:nvSpPr>
        <p:spPr>
          <a:xfrm>
            <a:off x="678544" y="679569"/>
            <a:ext cx="7061957"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Class discussion</a:t>
            </a:r>
            <a:endParaRPr lang="en-AU" sz="4200" b="0" i="0" u="none" strike="noStrike" cap="none" dirty="0">
              <a:solidFill>
                <a:srgbClr val="14314E"/>
              </a:solidFill>
              <a:latin typeface="Arial Black" panose="020B0A04020102020204" pitchFamily="34" charset="0"/>
              <a:sym typeface="Arial"/>
            </a:endParaRPr>
          </a:p>
        </p:txBody>
      </p:sp>
      <p:sp>
        <p:nvSpPr>
          <p:cNvPr id="8" name="Google Shape;78;p4">
            <a:extLst>
              <a:ext uri="{FF2B5EF4-FFF2-40B4-BE49-F238E27FC236}">
                <a16:creationId xmlns:a16="http://schemas.microsoft.com/office/drawing/2014/main" id="{CD32E990-D8E0-35C7-9373-03436071CC68}"/>
              </a:ext>
            </a:extLst>
          </p:cNvPr>
          <p:cNvSpPr txBox="1">
            <a:spLocks/>
          </p:cNvSpPr>
          <p:nvPr/>
        </p:nvSpPr>
        <p:spPr>
          <a:xfrm>
            <a:off x="678545" y="2154114"/>
            <a:ext cx="7838133" cy="19328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rtl="0">
              <a:lnSpc>
                <a:spcPct val="100000"/>
              </a:lnSpc>
              <a:spcBef>
                <a:spcPts val="0"/>
              </a:spcBef>
              <a:spcAft>
                <a:spcPts val="0"/>
              </a:spcAft>
              <a:buClr>
                <a:schemeClr val="dk1"/>
              </a:buClr>
              <a:buSzPts val="3600"/>
              <a:buFont typeface="Calibri"/>
              <a:buNone/>
            </a:pPr>
            <a:r>
              <a:rPr lang="en-US" b="1" dirty="0">
                <a:solidFill>
                  <a:srgbClr val="14314E"/>
                </a:solidFill>
                <a:sym typeface="Calibri"/>
              </a:rPr>
              <a:t>What does ‘</a:t>
            </a:r>
            <a:r>
              <a:rPr lang="en-US" b="1" dirty="0" err="1">
                <a:solidFill>
                  <a:srgbClr val="14314E"/>
                </a:solidFill>
                <a:sym typeface="Calibri"/>
              </a:rPr>
              <a:t>urbanisation</a:t>
            </a:r>
            <a:r>
              <a:rPr lang="en-US" b="1" dirty="0">
                <a:solidFill>
                  <a:srgbClr val="14314E"/>
                </a:solidFill>
                <a:sym typeface="Calibri"/>
              </a:rPr>
              <a:t>’ mean?</a:t>
            </a:r>
          </a:p>
          <a:p>
            <a:pPr marL="0" marR="0" lvl="0" indent="0" rtl="0">
              <a:lnSpc>
                <a:spcPct val="100000"/>
              </a:lnSpc>
              <a:spcBef>
                <a:spcPts val="0"/>
              </a:spcBef>
              <a:spcAft>
                <a:spcPts val="0"/>
              </a:spcAft>
              <a:buClr>
                <a:schemeClr val="dk1"/>
              </a:buClr>
              <a:buSzPts val="3600"/>
              <a:buFont typeface="Calibri"/>
              <a:buNone/>
            </a:pPr>
            <a:endParaRPr lang="en-US" b="1" dirty="0">
              <a:solidFill>
                <a:srgbClr val="14314E"/>
              </a:solidFill>
              <a:sym typeface="Calibri"/>
            </a:endParaRPr>
          </a:p>
          <a:p>
            <a:pPr marL="0" marR="0" lvl="0" indent="0" rtl="0">
              <a:lnSpc>
                <a:spcPct val="100000"/>
              </a:lnSpc>
              <a:spcBef>
                <a:spcPts val="0"/>
              </a:spcBef>
              <a:spcAft>
                <a:spcPts val="0"/>
              </a:spcAft>
              <a:buClr>
                <a:schemeClr val="dk1"/>
              </a:buClr>
              <a:buSzPts val="3600"/>
              <a:buFont typeface="Calibri"/>
              <a:buNone/>
            </a:pPr>
            <a:r>
              <a:rPr lang="en-US" b="1" dirty="0">
                <a:solidFill>
                  <a:srgbClr val="14314E"/>
                </a:solidFill>
                <a:sym typeface="Calibri"/>
              </a:rPr>
              <a:t>How would the Water Cycle diagram look different in an urban environment?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 name="Picture 2">
            <a:extLst>
              <a:ext uri="{FF2B5EF4-FFF2-40B4-BE49-F238E27FC236}">
                <a16:creationId xmlns:a16="http://schemas.microsoft.com/office/drawing/2014/main" id="{45B41090-E94E-217A-AA89-69DC3126D737}"/>
              </a:ext>
            </a:extLst>
          </p:cNvPr>
          <p:cNvPicPr>
            <a:picLocks noChangeAspect="1"/>
          </p:cNvPicPr>
          <p:nvPr/>
        </p:nvPicPr>
        <p:blipFill>
          <a:blip r:embed="rId3"/>
          <a:srcRect/>
          <a:stretch/>
        </p:blipFill>
        <p:spPr>
          <a:xfrm>
            <a:off x="3202450" y="794597"/>
            <a:ext cx="6666764" cy="4713105"/>
          </a:xfrm>
          <a:prstGeom prst="rect">
            <a:avLst/>
          </a:prstGeom>
        </p:spPr>
      </p:pic>
      <p:sp>
        <p:nvSpPr>
          <p:cNvPr id="4" name="Google Shape;79;p4">
            <a:extLst>
              <a:ext uri="{FF2B5EF4-FFF2-40B4-BE49-F238E27FC236}">
                <a16:creationId xmlns:a16="http://schemas.microsoft.com/office/drawing/2014/main" id="{746180F1-D34B-18B3-EC6D-D6CB748E4FAD}"/>
              </a:ext>
            </a:extLst>
          </p:cNvPr>
          <p:cNvSpPr txBox="1">
            <a:spLocks/>
          </p:cNvSpPr>
          <p:nvPr/>
        </p:nvSpPr>
        <p:spPr>
          <a:xfrm>
            <a:off x="678544" y="794597"/>
            <a:ext cx="4208767" cy="109550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Urban</a:t>
            </a:r>
            <a:endParaRPr lang="en-AU" dirty="0">
              <a:sym typeface="Arial"/>
            </a:endParaRPr>
          </a:p>
        </p:txBody>
      </p:sp>
      <p:sp>
        <p:nvSpPr>
          <p:cNvPr id="6" name="Google Shape;79;p4">
            <a:extLst>
              <a:ext uri="{FF2B5EF4-FFF2-40B4-BE49-F238E27FC236}">
                <a16:creationId xmlns:a16="http://schemas.microsoft.com/office/drawing/2014/main" id="{597D073E-1368-8D0B-ED32-A7508C92630C}"/>
              </a:ext>
            </a:extLst>
          </p:cNvPr>
          <p:cNvSpPr txBox="1">
            <a:spLocks/>
          </p:cNvSpPr>
          <p:nvPr/>
        </p:nvSpPr>
        <p:spPr>
          <a:xfrm>
            <a:off x="678545" y="1461239"/>
            <a:ext cx="2621704" cy="109550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Water</a:t>
            </a:r>
            <a:endParaRPr lang="en-AU" sz="4200" b="0" i="0" u="none" strike="noStrike" cap="none" dirty="0">
              <a:solidFill>
                <a:srgbClr val="14314E"/>
              </a:solidFill>
              <a:latin typeface="Arial Black" panose="020B0A04020102020204" pitchFamily="34" charset="0"/>
              <a:sym typeface="Arial"/>
            </a:endParaRPr>
          </a:p>
        </p:txBody>
      </p:sp>
      <p:sp>
        <p:nvSpPr>
          <p:cNvPr id="7" name="Google Shape;79;p4">
            <a:extLst>
              <a:ext uri="{FF2B5EF4-FFF2-40B4-BE49-F238E27FC236}">
                <a16:creationId xmlns:a16="http://schemas.microsoft.com/office/drawing/2014/main" id="{D4CAD5FF-66D3-4C4B-EA50-9FC845EC703E}"/>
              </a:ext>
            </a:extLst>
          </p:cNvPr>
          <p:cNvSpPr txBox="1">
            <a:spLocks/>
          </p:cNvSpPr>
          <p:nvPr/>
        </p:nvSpPr>
        <p:spPr>
          <a:xfrm>
            <a:off x="678545" y="2162415"/>
            <a:ext cx="2621704" cy="109550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Cycle</a:t>
            </a:r>
            <a:endParaRPr lang="en-AU" sz="4200" b="0" i="0" u="none" strike="noStrike" cap="none" dirty="0">
              <a:solidFill>
                <a:srgbClr val="14314E"/>
              </a:solidFill>
              <a:latin typeface="Arial Black" panose="020B0A04020102020204" pitchFamily="34" charset="0"/>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2" name="Google Shape;319;p48">
            <a:extLst>
              <a:ext uri="{FF2B5EF4-FFF2-40B4-BE49-F238E27FC236}">
                <a16:creationId xmlns:a16="http://schemas.microsoft.com/office/drawing/2014/main" id="{BAB35A74-D814-5E86-40D9-240CD03769B3}"/>
              </a:ext>
            </a:extLst>
          </p:cNvPr>
          <p:cNvPicPr preferRelativeResize="0"/>
          <p:nvPr/>
        </p:nvPicPr>
        <p:blipFill>
          <a:blip r:embed="rId3"/>
          <a:srcRect l="2102" r="2102"/>
          <a:stretch/>
        </p:blipFill>
        <p:spPr>
          <a:xfrm>
            <a:off x="786256" y="2134747"/>
            <a:ext cx="4756900" cy="3510508"/>
          </a:xfrm>
          <a:prstGeom prst="rect">
            <a:avLst/>
          </a:prstGeom>
          <a:noFill/>
          <a:ln>
            <a:noFill/>
          </a:ln>
        </p:spPr>
      </p:pic>
      <p:sp>
        <p:nvSpPr>
          <p:cNvPr id="11" name="Google Shape;79;p4">
            <a:extLst>
              <a:ext uri="{FF2B5EF4-FFF2-40B4-BE49-F238E27FC236}">
                <a16:creationId xmlns:a16="http://schemas.microsoft.com/office/drawing/2014/main" id="{152A6B81-4455-A3FE-D626-73FCAB27945E}"/>
              </a:ext>
            </a:extLst>
          </p:cNvPr>
          <p:cNvSpPr txBox="1">
            <a:spLocks/>
          </p:cNvSpPr>
          <p:nvPr/>
        </p:nvSpPr>
        <p:spPr>
          <a:xfrm>
            <a:off x="678544" y="743357"/>
            <a:ext cx="1104253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0000"/>
              </a:lnSpc>
              <a:spcBef>
                <a:spcPts val="0"/>
              </a:spcBef>
              <a:spcAft>
                <a:spcPts val="0"/>
              </a:spcAft>
              <a:buClr>
                <a:schemeClr val="dk1"/>
              </a:buClr>
              <a:buSzPts val="1100"/>
              <a:buFont typeface="Arial"/>
              <a:buNone/>
            </a:pPr>
            <a:r>
              <a:rPr lang="en-AU" sz="3200" b="1" i="0" u="none" strike="noStrike" cap="none" dirty="0">
                <a:solidFill>
                  <a:srgbClr val="14314E"/>
                </a:solidFill>
                <a:latin typeface="Arial Black" panose="020B0A04020102020204" pitchFamily="34" charset="0"/>
                <a:sym typeface="Arial"/>
              </a:rPr>
              <a:t>Natural Water Cycle vs Urban Water Cycle</a:t>
            </a:r>
            <a:endParaRPr lang="en-AU" sz="3200" b="0" i="0" u="none" strike="noStrike" cap="none" dirty="0">
              <a:solidFill>
                <a:srgbClr val="14314E"/>
              </a:solidFill>
              <a:latin typeface="Arial Black" panose="020B0A04020102020204" pitchFamily="34" charset="0"/>
              <a:sym typeface="Arial"/>
            </a:endParaRPr>
          </a:p>
        </p:txBody>
      </p:sp>
      <p:sp>
        <p:nvSpPr>
          <p:cNvPr id="15" name="Google Shape;78;p4">
            <a:extLst>
              <a:ext uri="{FF2B5EF4-FFF2-40B4-BE49-F238E27FC236}">
                <a16:creationId xmlns:a16="http://schemas.microsoft.com/office/drawing/2014/main" id="{BBE417E2-C989-C9C1-F96B-065FA68099B2}"/>
              </a:ext>
            </a:extLst>
          </p:cNvPr>
          <p:cNvSpPr txBox="1">
            <a:spLocks/>
          </p:cNvSpPr>
          <p:nvPr/>
        </p:nvSpPr>
        <p:spPr>
          <a:xfrm>
            <a:off x="678545" y="1643742"/>
            <a:ext cx="5627625" cy="6316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rtl="0">
              <a:lnSpc>
                <a:spcPct val="125000"/>
              </a:lnSpc>
              <a:spcBef>
                <a:spcPts val="0"/>
              </a:spcBef>
              <a:spcAft>
                <a:spcPts val="0"/>
              </a:spcAft>
              <a:buSzPts val="1100"/>
              <a:buNone/>
            </a:pPr>
            <a:r>
              <a:rPr lang="en-US" sz="2000" b="1" dirty="0">
                <a:solidFill>
                  <a:srgbClr val="14314E"/>
                </a:solidFill>
              </a:rPr>
              <a:t>What do you notice when comparing?</a:t>
            </a:r>
          </a:p>
        </p:txBody>
      </p:sp>
      <p:pic>
        <p:nvPicPr>
          <p:cNvPr id="3" name="Google Shape;319;p48">
            <a:extLst>
              <a:ext uri="{FF2B5EF4-FFF2-40B4-BE49-F238E27FC236}">
                <a16:creationId xmlns:a16="http://schemas.microsoft.com/office/drawing/2014/main" id="{3F1D55E5-4D3D-286D-1D5B-92B12D83A56C}"/>
              </a:ext>
            </a:extLst>
          </p:cNvPr>
          <p:cNvPicPr preferRelativeResize="0"/>
          <p:nvPr/>
        </p:nvPicPr>
        <p:blipFill>
          <a:blip r:embed="rId4"/>
          <a:srcRect l="2102" r="2102"/>
          <a:stretch/>
        </p:blipFill>
        <p:spPr>
          <a:xfrm>
            <a:off x="5960174" y="2134747"/>
            <a:ext cx="4756900" cy="35105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5" name="Google Shape;79;p4">
            <a:extLst>
              <a:ext uri="{FF2B5EF4-FFF2-40B4-BE49-F238E27FC236}">
                <a16:creationId xmlns:a16="http://schemas.microsoft.com/office/drawing/2014/main" id="{EC741F3B-86DD-3A33-4AC1-455C0A9BBEE6}"/>
              </a:ext>
            </a:extLst>
          </p:cNvPr>
          <p:cNvSpPr txBox="1">
            <a:spLocks/>
          </p:cNvSpPr>
          <p:nvPr/>
        </p:nvSpPr>
        <p:spPr>
          <a:xfrm>
            <a:off x="678545" y="743357"/>
            <a:ext cx="11161411"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50000"/>
              </a:lnSpc>
              <a:spcBef>
                <a:spcPts val="0"/>
              </a:spcBef>
              <a:spcAft>
                <a:spcPts val="0"/>
              </a:spcAft>
              <a:buClr>
                <a:srgbClr val="000000"/>
              </a:buClr>
              <a:buSzPts val="1400"/>
              <a:buFont typeface="Arial"/>
              <a:buNone/>
            </a:pPr>
            <a:r>
              <a:rPr lang="en-US" sz="2700" u="none" strike="noStrike" cap="none" dirty="0">
                <a:solidFill>
                  <a:srgbClr val="14314E"/>
                </a:solidFill>
                <a:latin typeface="Arial Black" panose="020B0A04020102020204" pitchFamily="34" charset="0"/>
                <a:sym typeface="Arial"/>
              </a:rPr>
              <a:t>Compare and contrast the Natural and Urban Water Cycle </a:t>
            </a:r>
            <a:endParaRPr lang="en-US" sz="2700" b="1" u="none" strike="noStrike" cap="none" dirty="0">
              <a:solidFill>
                <a:srgbClr val="14314E"/>
              </a:solidFill>
              <a:latin typeface="+mj-lt"/>
              <a:sym typeface="Arial"/>
            </a:endParaRPr>
          </a:p>
        </p:txBody>
      </p:sp>
      <p:sp>
        <p:nvSpPr>
          <p:cNvPr id="6" name="Google Shape;78;p4">
            <a:extLst>
              <a:ext uri="{FF2B5EF4-FFF2-40B4-BE49-F238E27FC236}">
                <a16:creationId xmlns:a16="http://schemas.microsoft.com/office/drawing/2014/main" id="{9E901085-6616-0864-9A12-8BF948DCD107}"/>
              </a:ext>
            </a:extLst>
          </p:cNvPr>
          <p:cNvSpPr txBox="1">
            <a:spLocks/>
          </p:cNvSpPr>
          <p:nvPr/>
        </p:nvSpPr>
        <p:spPr>
          <a:xfrm>
            <a:off x="678545" y="1643741"/>
            <a:ext cx="7838133" cy="71007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rtl="0">
              <a:lnSpc>
                <a:spcPct val="125000"/>
              </a:lnSpc>
              <a:spcBef>
                <a:spcPts val="0"/>
              </a:spcBef>
              <a:spcAft>
                <a:spcPts val="0"/>
              </a:spcAft>
              <a:buSzPts val="1100"/>
              <a:buNone/>
            </a:pPr>
            <a:r>
              <a:rPr lang="en-US" sz="2600" b="1" u="none" strike="noStrike" cap="none" dirty="0">
                <a:solidFill>
                  <a:srgbClr val="14314E"/>
                </a:solidFill>
                <a:latin typeface="+mj-lt"/>
                <a:sym typeface="Arial"/>
              </a:rPr>
              <a:t>Choose a visual </a:t>
            </a:r>
            <a:r>
              <a:rPr lang="en-US" sz="2600" b="1" u="none" strike="noStrike" cap="none" dirty="0" err="1">
                <a:solidFill>
                  <a:srgbClr val="14314E"/>
                </a:solidFill>
                <a:latin typeface="+mj-lt"/>
                <a:sym typeface="Arial"/>
              </a:rPr>
              <a:t>organiser</a:t>
            </a:r>
            <a:endParaRPr lang="en-US" sz="2600" b="1" dirty="0">
              <a:solidFill>
                <a:srgbClr val="14314E"/>
              </a:solidFill>
            </a:endParaRPr>
          </a:p>
        </p:txBody>
      </p:sp>
      <p:sp>
        <p:nvSpPr>
          <p:cNvPr id="11" name="Google Shape;78;p4">
            <a:extLst>
              <a:ext uri="{FF2B5EF4-FFF2-40B4-BE49-F238E27FC236}">
                <a16:creationId xmlns:a16="http://schemas.microsoft.com/office/drawing/2014/main" id="{34B168F6-0C0A-0D3C-CF65-6917D41CC926}"/>
              </a:ext>
            </a:extLst>
          </p:cNvPr>
          <p:cNvSpPr txBox="1">
            <a:spLocks/>
          </p:cNvSpPr>
          <p:nvPr/>
        </p:nvSpPr>
        <p:spPr>
          <a:xfrm>
            <a:off x="671450" y="2242718"/>
            <a:ext cx="11161411" cy="5723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1100"/>
              <a:buNone/>
            </a:pPr>
            <a:r>
              <a:rPr lang="en-US" sz="1600" b="1" dirty="0">
                <a:solidFill>
                  <a:srgbClr val="14314E"/>
                </a:solidFill>
                <a:latin typeface="+mj-lt"/>
              </a:rPr>
              <a:t>U</a:t>
            </a:r>
            <a:r>
              <a:rPr lang="en-US" sz="1600" b="1" u="none" strike="noStrike" cap="none" dirty="0">
                <a:solidFill>
                  <a:srgbClr val="14314E"/>
                </a:solidFill>
                <a:latin typeface="+mj-lt"/>
                <a:sym typeface="Arial"/>
              </a:rPr>
              <a:t>se a </a:t>
            </a:r>
            <a:r>
              <a:rPr lang="en-US" sz="1600" b="1" u="none" strike="noStrike" cap="none" dirty="0">
                <a:solidFill>
                  <a:srgbClr val="14314E"/>
                </a:solidFill>
                <a:latin typeface="+mj-lt"/>
                <a:sym typeface="Arial"/>
                <a:hlinkClick r:id="rId3">
                  <a:extLst>
                    <a:ext uri="{A12FA001-AC4F-418D-AE19-62706E023703}">
                      <ahyp:hlinkClr xmlns:ahyp="http://schemas.microsoft.com/office/drawing/2018/hyperlinkcolor" val="tx"/>
                    </a:ext>
                  </a:extLst>
                </a:hlinkClick>
              </a:rPr>
              <a:t>Venn Diagram</a:t>
            </a:r>
            <a:r>
              <a:rPr lang="en-US" sz="1600" b="1" u="none" strike="noStrike" cap="none" dirty="0">
                <a:solidFill>
                  <a:srgbClr val="14314E"/>
                </a:solidFill>
                <a:latin typeface="+mj-lt"/>
                <a:sym typeface="Arial"/>
              </a:rPr>
              <a:t> OR </a:t>
            </a:r>
            <a:r>
              <a:rPr lang="en-US" sz="1600" b="1" u="none" strike="noStrike" cap="none" dirty="0">
                <a:solidFill>
                  <a:srgbClr val="14314E"/>
                </a:solidFill>
                <a:latin typeface="+mj-lt"/>
                <a:sym typeface="Arial"/>
                <a:hlinkClick r:id="rId4">
                  <a:extLst>
                    <a:ext uri="{A12FA001-AC4F-418D-AE19-62706E023703}">
                      <ahyp:hlinkClr xmlns:ahyp="http://schemas.microsoft.com/office/drawing/2018/hyperlinkcolor" val="tx"/>
                    </a:ext>
                  </a:extLst>
                </a:hlinkClick>
              </a:rPr>
              <a:t>Top Hat Diagram</a:t>
            </a:r>
            <a:r>
              <a:rPr lang="en-US" sz="1600" b="1" u="none" strike="noStrike" cap="none" dirty="0">
                <a:solidFill>
                  <a:srgbClr val="14314E"/>
                </a:solidFill>
                <a:latin typeface="+mj-lt"/>
                <a:sym typeface="Arial"/>
              </a:rPr>
              <a:t> OR</a:t>
            </a:r>
            <a:r>
              <a:rPr lang="en-US" sz="1600" b="1" u="none" strike="noStrike" cap="none" dirty="0">
                <a:solidFill>
                  <a:srgbClr val="14314E"/>
                </a:solidFill>
                <a:latin typeface="+mn-lt"/>
                <a:sym typeface="Arial"/>
              </a:rPr>
              <a:t> </a:t>
            </a:r>
            <a:r>
              <a:rPr lang="en-US" sz="1600" b="1" i="0" u="none" strike="noStrike" cap="none" dirty="0">
                <a:solidFill>
                  <a:srgbClr val="14314E"/>
                </a:solidFill>
                <a:latin typeface="+mn-lt"/>
                <a:ea typeface="Arial"/>
                <a:cs typeface="Arial"/>
                <a:sym typeface="Arial"/>
              </a:rPr>
              <a:t>your choice of digital flow chart / visual </a:t>
            </a:r>
            <a:r>
              <a:rPr lang="en-US" sz="1600" b="1" i="0" u="none" strike="noStrike" cap="none" dirty="0" err="1">
                <a:solidFill>
                  <a:srgbClr val="14314E"/>
                </a:solidFill>
                <a:latin typeface="+mn-lt"/>
                <a:ea typeface="Arial"/>
                <a:cs typeface="Arial"/>
                <a:sym typeface="Arial"/>
              </a:rPr>
              <a:t>organiser</a:t>
            </a:r>
            <a:r>
              <a:rPr lang="en-US" sz="1600" b="1" i="0" u="none" strike="noStrike" cap="none" dirty="0">
                <a:solidFill>
                  <a:srgbClr val="14314E"/>
                </a:solidFill>
                <a:latin typeface="+mn-lt"/>
                <a:ea typeface="Arial"/>
                <a:cs typeface="Arial"/>
                <a:sym typeface="Arial"/>
              </a:rPr>
              <a:t> app</a:t>
            </a:r>
            <a:r>
              <a:rPr lang="en-US" sz="1600" b="1" u="none" strike="noStrike" cap="none" dirty="0">
                <a:solidFill>
                  <a:srgbClr val="14314E"/>
                </a:solidFill>
                <a:latin typeface="+mn-lt"/>
                <a:sym typeface="Arial"/>
              </a:rPr>
              <a:t> </a:t>
            </a:r>
            <a:endParaRPr lang="en-US" sz="1600" b="1" dirty="0">
              <a:solidFill>
                <a:srgbClr val="14314E"/>
              </a:solidFill>
              <a:latin typeface="+mn-lt"/>
            </a:endParaRPr>
          </a:p>
        </p:txBody>
      </p:sp>
      <p:sp>
        <p:nvSpPr>
          <p:cNvPr id="19" name="TextBox 18">
            <a:extLst>
              <a:ext uri="{FF2B5EF4-FFF2-40B4-BE49-F238E27FC236}">
                <a16:creationId xmlns:a16="http://schemas.microsoft.com/office/drawing/2014/main" id="{36C5C63F-F643-073F-33AA-95BA726E84F5}"/>
              </a:ext>
            </a:extLst>
          </p:cNvPr>
          <p:cNvSpPr txBox="1"/>
          <p:nvPr/>
        </p:nvSpPr>
        <p:spPr>
          <a:xfrm>
            <a:off x="2214895" y="2827201"/>
            <a:ext cx="2000860" cy="307777"/>
          </a:xfrm>
          <a:prstGeom prst="rect">
            <a:avLst/>
          </a:prstGeom>
          <a:noFill/>
        </p:spPr>
        <p:txBody>
          <a:bodyPr wrap="square">
            <a:spAutoFit/>
          </a:bodyPr>
          <a:lstStyle/>
          <a:p>
            <a:pPr algn="ctr"/>
            <a:r>
              <a:rPr lang="en-US" sz="1400" b="1" u="none" strike="noStrike" cap="none" dirty="0">
                <a:solidFill>
                  <a:srgbClr val="14314E"/>
                </a:solidFill>
                <a:latin typeface="+mj-lt"/>
                <a:sym typeface="Arial"/>
                <a:hlinkClick r:id="rId3">
                  <a:extLst>
                    <a:ext uri="{A12FA001-AC4F-418D-AE19-62706E023703}">
                      <ahyp:hlinkClr xmlns:ahyp="http://schemas.microsoft.com/office/drawing/2018/hyperlinkcolor" val="tx"/>
                    </a:ext>
                  </a:extLst>
                </a:hlinkClick>
              </a:rPr>
              <a:t>Venn Diagram</a:t>
            </a:r>
            <a:endParaRPr lang="en-AU" dirty="0">
              <a:solidFill>
                <a:srgbClr val="14314E"/>
              </a:solidFill>
            </a:endParaRPr>
          </a:p>
        </p:txBody>
      </p:sp>
      <p:sp>
        <p:nvSpPr>
          <p:cNvPr id="20" name="TextBox 19">
            <a:extLst>
              <a:ext uri="{FF2B5EF4-FFF2-40B4-BE49-F238E27FC236}">
                <a16:creationId xmlns:a16="http://schemas.microsoft.com/office/drawing/2014/main" id="{17DCEE1E-D1BD-6D24-812B-A58A82914147}"/>
              </a:ext>
            </a:extLst>
          </p:cNvPr>
          <p:cNvSpPr txBox="1"/>
          <p:nvPr/>
        </p:nvSpPr>
        <p:spPr>
          <a:xfrm>
            <a:off x="6767405" y="2842181"/>
            <a:ext cx="2214297" cy="307777"/>
          </a:xfrm>
          <a:prstGeom prst="rect">
            <a:avLst/>
          </a:prstGeom>
          <a:noFill/>
        </p:spPr>
        <p:txBody>
          <a:bodyPr wrap="square">
            <a:spAutoFit/>
          </a:bodyPr>
          <a:lstStyle/>
          <a:p>
            <a:pPr algn="ctr"/>
            <a:r>
              <a:rPr lang="en-US" sz="1400" b="1" u="none" strike="noStrike" cap="none" dirty="0">
                <a:solidFill>
                  <a:srgbClr val="14314E"/>
                </a:solidFill>
                <a:latin typeface="+mj-lt"/>
                <a:sym typeface="Arial"/>
                <a:hlinkClick r:id="rId4">
                  <a:extLst>
                    <a:ext uri="{A12FA001-AC4F-418D-AE19-62706E023703}">
                      <ahyp:hlinkClr xmlns:ahyp="http://schemas.microsoft.com/office/drawing/2018/hyperlinkcolor" val="tx"/>
                    </a:ext>
                  </a:extLst>
                </a:hlinkClick>
              </a:rPr>
              <a:t>Top Hat Diagram</a:t>
            </a:r>
            <a:endParaRPr lang="en-AU" dirty="0">
              <a:solidFill>
                <a:srgbClr val="14314E"/>
              </a:solidFill>
            </a:endParaRPr>
          </a:p>
        </p:txBody>
      </p:sp>
      <p:pic>
        <p:nvPicPr>
          <p:cNvPr id="22" name="Picture 21" descr="A diagram of a cycle&#10;&#10;Description automatically generated">
            <a:extLst>
              <a:ext uri="{FF2B5EF4-FFF2-40B4-BE49-F238E27FC236}">
                <a16:creationId xmlns:a16="http://schemas.microsoft.com/office/drawing/2014/main" id="{718E0C55-8FBF-43CE-F086-4DF0C55F0D36}"/>
              </a:ext>
            </a:extLst>
          </p:cNvPr>
          <p:cNvPicPr>
            <a:picLocks noChangeAspect="1"/>
          </p:cNvPicPr>
          <p:nvPr/>
        </p:nvPicPr>
        <p:blipFill rotWithShape="1">
          <a:blip r:embed="rId5"/>
          <a:srcRect l="4008" t="20624" r="3687" b="6688"/>
          <a:stretch/>
        </p:blipFill>
        <p:spPr>
          <a:xfrm>
            <a:off x="576999" y="3223419"/>
            <a:ext cx="5276652" cy="2238756"/>
          </a:xfrm>
          <a:prstGeom prst="rect">
            <a:avLst/>
          </a:prstGeom>
        </p:spPr>
      </p:pic>
      <p:pic>
        <p:nvPicPr>
          <p:cNvPr id="24" name="Picture 23" descr="A white rectangular object with blue lines&#10;&#10;Description automatically generated">
            <a:extLst>
              <a:ext uri="{FF2B5EF4-FFF2-40B4-BE49-F238E27FC236}">
                <a16:creationId xmlns:a16="http://schemas.microsoft.com/office/drawing/2014/main" id="{8192290D-91DA-4FCA-E54D-404F40B7A065}"/>
              </a:ext>
            </a:extLst>
          </p:cNvPr>
          <p:cNvPicPr>
            <a:picLocks noChangeAspect="1"/>
          </p:cNvPicPr>
          <p:nvPr/>
        </p:nvPicPr>
        <p:blipFill rotWithShape="1">
          <a:blip r:embed="rId6"/>
          <a:srcRect l="4354" t="10780" r="40383" b="5100"/>
          <a:stretch/>
        </p:blipFill>
        <p:spPr>
          <a:xfrm>
            <a:off x="6295005" y="3151860"/>
            <a:ext cx="3159096" cy="259079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0" name="Google Shape;340;p13"/>
          <p:cNvSpPr txBox="1"/>
          <p:nvPr/>
        </p:nvSpPr>
        <p:spPr>
          <a:xfrm>
            <a:off x="678545" y="3323346"/>
            <a:ext cx="7423832" cy="2043785"/>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chemeClr val="dk1"/>
              </a:buClr>
              <a:buSzPts val="1800"/>
              <a:buFont typeface="Calibri"/>
              <a:buNone/>
            </a:pPr>
            <a:r>
              <a:rPr lang="en" sz="2000" b="0" i="0" u="none" strike="noStrike" cap="none" dirty="0">
                <a:solidFill>
                  <a:srgbClr val="14314E"/>
                </a:solidFill>
                <a:latin typeface="Arial"/>
                <a:ea typeface="Arial"/>
                <a:cs typeface="Arial"/>
                <a:sym typeface="Arial"/>
              </a:rPr>
              <a:t>That regional </a:t>
            </a:r>
            <a:r>
              <a:rPr lang="en" sz="2000" b="1" i="0" u="none" strike="noStrike" cap="none" dirty="0">
                <a:solidFill>
                  <a:srgbClr val="14314E"/>
                </a:solidFill>
                <a:latin typeface="Arial"/>
                <a:ea typeface="Arial"/>
                <a:cs typeface="Arial"/>
                <a:sym typeface="Arial"/>
              </a:rPr>
              <a:t>Water Authorities</a:t>
            </a:r>
            <a:r>
              <a:rPr lang="en" sz="2000" b="0" i="0" u="none" strike="noStrike" cap="none" dirty="0">
                <a:solidFill>
                  <a:srgbClr val="14314E"/>
                </a:solidFill>
                <a:latin typeface="Arial"/>
                <a:ea typeface="Arial"/>
                <a:cs typeface="Arial"/>
                <a:sym typeface="Arial"/>
              </a:rPr>
              <a:t>, </a:t>
            </a:r>
            <a:r>
              <a:rPr lang="en" sz="2000" b="1" i="0" u="none" strike="noStrike" cap="none" dirty="0">
                <a:solidFill>
                  <a:srgbClr val="14314E"/>
                </a:solidFill>
                <a:latin typeface="Arial"/>
                <a:ea typeface="Arial"/>
                <a:cs typeface="Arial"/>
                <a:sym typeface="Arial"/>
              </a:rPr>
              <a:t>Catchment Management Authorities</a:t>
            </a:r>
            <a:r>
              <a:rPr lang="en" sz="2000" b="0" i="0" u="none" strike="noStrike" cap="none" dirty="0">
                <a:solidFill>
                  <a:srgbClr val="14314E"/>
                </a:solidFill>
                <a:latin typeface="Arial"/>
                <a:ea typeface="Arial"/>
                <a:cs typeface="Arial"/>
                <a:sym typeface="Arial"/>
              </a:rPr>
              <a:t> and </a:t>
            </a:r>
            <a:r>
              <a:rPr lang="en" sz="2000" b="1" i="0" u="none" strike="noStrike" cap="none" dirty="0">
                <a:solidFill>
                  <a:srgbClr val="14314E"/>
                </a:solidFill>
                <a:latin typeface="Arial"/>
                <a:ea typeface="Arial"/>
                <a:cs typeface="Arial"/>
                <a:sym typeface="Arial"/>
              </a:rPr>
              <a:t>local councils</a:t>
            </a:r>
            <a:r>
              <a:rPr lang="en" sz="2000" b="0" i="0" u="none" strike="noStrike" cap="none" dirty="0">
                <a:solidFill>
                  <a:srgbClr val="14314E"/>
                </a:solidFill>
                <a:latin typeface="Arial"/>
                <a:ea typeface="Arial"/>
                <a:cs typeface="Arial"/>
                <a:sym typeface="Arial"/>
              </a:rPr>
              <a:t> must work together to manage</a:t>
            </a:r>
            <a:r>
              <a:rPr lang="en" sz="2000" dirty="0">
                <a:solidFill>
                  <a:srgbClr val="14314E"/>
                </a:solidFill>
              </a:rPr>
              <a:t> -</a:t>
            </a:r>
            <a:r>
              <a:rPr lang="en" sz="2000" b="0" i="0" u="none" strike="noStrike" cap="none" dirty="0">
                <a:solidFill>
                  <a:srgbClr val="14314E"/>
                </a:solidFill>
                <a:latin typeface="Arial"/>
                <a:ea typeface="Arial"/>
                <a:cs typeface="Arial"/>
                <a:sym typeface="Arial"/>
              </a:rPr>
              <a:t> </a:t>
            </a:r>
          </a:p>
          <a:p>
            <a:pPr marL="419100" marR="0" lvl="0" indent="-342900" rtl="0">
              <a:lnSpc>
                <a:spcPct val="150000"/>
              </a:lnSpc>
              <a:spcBef>
                <a:spcPts val="0"/>
              </a:spcBef>
              <a:spcAft>
                <a:spcPts val="0"/>
              </a:spcAft>
              <a:buClr>
                <a:schemeClr val="dk1"/>
              </a:buClr>
              <a:buSzPts val="2400"/>
              <a:buFont typeface="Arial" panose="020B0604020202020204" pitchFamily="34" charset="0"/>
              <a:buChar char="•"/>
            </a:pPr>
            <a:r>
              <a:rPr lang="en" sz="2000" b="0" i="0" u="none" strike="noStrike" cap="none" dirty="0">
                <a:solidFill>
                  <a:srgbClr val="14314E"/>
                </a:solidFill>
                <a:latin typeface="Arial"/>
                <a:ea typeface="Arial"/>
                <a:cs typeface="Arial"/>
                <a:sym typeface="Arial"/>
              </a:rPr>
              <a:t>Water supply</a:t>
            </a:r>
            <a:endParaRPr sz="2000" b="0" i="0" u="none" strike="noStrike" cap="none" dirty="0">
              <a:solidFill>
                <a:srgbClr val="14314E"/>
              </a:solidFill>
              <a:latin typeface="Arial"/>
              <a:ea typeface="Arial"/>
              <a:cs typeface="Arial"/>
              <a:sym typeface="Arial"/>
            </a:endParaRPr>
          </a:p>
          <a:p>
            <a:pPr marL="419100" marR="0" lvl="0" indent="-342900" rtl="0">
              <a:lnSpc>
                <a:spcPct val="150000"/>
              </a:lnSpc>
              <a:spcBef>
                <a:spcPts val="0"/>
              </a:spcBef>
              <a:spcAft>
                <a:spcPts val="0"/>
              </a:spcAft>
              <a:buClr>
                <a:schemeClr val="dk1"/>
              </a:buClr>
              <a:buSzPts val="2400"/>
              <a:buFont typeface="Arial" panose="020B0604020202020204" pitchFamily="34" charset="0"/>
              <a:buChar char="•"/>
            </a:pPr>
            <a:r>
              <a:rPr lang="en" sz="2000" b="0" i="0" u="none" strike="noStrike" cap="none" dirty="0">
                <a:solidFill>
                  <a:srgbClr val="14314E"/>
                </a:solidFill>
                <a:latin typeface="Arial"/>
                <a:ea typeface="Arial"/>
                <a:cs typeface="Arial"/>
                <a:sym typeface="Arial"/>
              </a:rPr>
              <a:t>Impacts such as effluent, flooding, stormwater, runoff, etc…</a:t>
            </a:r>
            <a:endParaRPr sz="2000" b="0" i="0" u="none" strike="noStrike" cap="none" dirty="0">
              <a:solidFill>
                <a:srgbClr val="14314E"/>
              </a:solidFill>
              <a:latin typeface="Arial"/>
              <a:ea typeface="Arial"/>
              <a:cs typeface="Arial"/>
              <a:sym typeface="Arial"/>
            </a:endParaRPr>
          </a:p>
        </p:txBody>
      </p:sp>
      <p:pic>
        <p:nvPicPr>
          <p:cNvPr id="2" name="Google Shape;347;p13">
            <a:extLst>
              <a:ext uri="{FF2B5EF4-FFF2-40B4-BE49-F238E27FC236}">
                <a16:creationId xmlns:a16="http://schemas.microsoft.com/office/drawing/2014/main" id="{4497226D-5953-6984-725E-62CB8777E264}"/>
              </a:ext>
            </a:extLst>
          </p:cNvPr>
          <p:cNvPicPr preferRelativeResize="0"/>
          <p:nvPr/>
        </p:nvPicPr>
        <p:blipFill rotWithShape="1">
          <a:blip r:embed="rId3"/>
          <a:srcRect l="11077" r="13923"/>
          <a:stretch/>
        </p:blipFill>
        <p:spPr>
          <a:xfrm>
            <a:off x="7971452" y="1197469"/>
            <a:ext cx="3819804" cy="3819804"/>
          </a:xfrm>
          <a:custGeom>
            <a:avLst/>
            <a:gdLst/>
            <a:ahLst/>
            <a:cxnLst/>
            <a:rect l="l" t="t" r="r" b="b"/>
            <a:pathLst>
              <a:path w="2013902" h="2013902">
                <a:moveTo>
                  <a:pt x="1006951" y="0"/>
                </a:moveTo>
                <a:cubicBezTo>
                  <a:pt x="1563075" y="0"/>
                  <a:pt x="2013902" y="450827"/>
                  <a:pt x="2013902" y="1006951"/>
                </a:cubicBezTo>
                <a:cubicBezTo>
                  <a:pt x="2013902" y="1563075"/>
                  <a:pt x="1563075" y="2013902"/>
                  <a:pt x="1006951" y="2013902"/>
                </a:cubicBezTo>
                <a:cubicBezTo>
                  <a:pt x="450827" y="2013902"/>
                  <a:pt x="0" y="1563075"/>
                  <a:pt x="0" y="1006951"/>
                </a:cubicBezTo>
                <a:cubicBezTo>
                  <a:pt x="0" y="450827"/>
                  <a:pt x="450827" y="0"/>
                  <a:pt x="1006951" y="0"/>
                </a:cubicBezTo>
                <a:close/>
              </a:path>
            </a:pathLst>
          </a:custGeom>
          <a:noFill/>
        </p:spPr>
      </p:pic>
      <p:sp>
        <p:nvSpPr>
          <p:cNvPr id="5" name="Google Shape;79;p4">
            <a:extLst>
              <a:ext uri="{FF2B5EF4-FFF2-40B4-BE49-F238E27FC236}">
                <a16:creationId xmlns:a16="http://schemas.microsoft.com/office/drawing/2014/main" id="{964C169D-53CA-8969-6631-70A640CCDA27}"/>
              </a:ext>
            </a:extLst>
          </p:cNvPr>
          <p:cNvSpPr txBox="1">
            <a:spLocks/>
          </p:cNvSpPr>
          <p:nvPr/>
        </p:nvSpPr>
        <p:spPr>
          <a:xfrm>
            <a:off x="678545" y="981895"/>
            <a:ext cx="7423833"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rtl="0">
              <a:lnSpc>
                <a:spcPct val="100000"/>
              </a:lnSpc>
              <a:spcBef>
                <a:spcPts val="0"/>
              </a:spcBef>
              <a:spcAft>
                <a:spcPts val="0"/>
              </a:spcAft>
              <a:buClr>
                <a:schemeClr val="dk1"/>
              </a:buClr>
              <a:buSzPts val="2100"/>
              <a:buNone/>
            </a:pPr>
            <a:r>
              <a:rPr lang="en-US" sz="2800" dirty="0">
                <a:solidFill>
                  <a:srgbClr val="14314E"/>
                </a:solidFill>
                <a:latin typeface="Arial Black" panose="020B0A04020102020204" pitchFamily="34" charset="0"/>
              </a:rPr>
              <a:t>Discuss and highlight the additional factors in the Urban Water Cycle</a:t>
            </a:r>
            <a:endParaRPr lang="en-US" sz="2800" i="1" dirty="0">
              <a:solidFill>
                <a:srgbClr val="14314E"/>
              </a:solidFill>
              <a:latin typeface="Arial Black" panose="020B0A04020102020204" pitchFamily="34" charset="0"/>
            </a:endParaRPr>
          </a:p>
        </p:txBody>
      </p:sp>
      <p:sp>
        <p:nvSpPr>
          <p:cNvPr id="6" name="Google Shape;78;p4">
            <a:extLst>
              <a:ext uri="{FF2B5EF4-FFF2-40B4-BE49-F238E27FC236}">
                <a16:creationId xmlns:a16="http://schemas.microsoft.com/office/drawing/2014/main" id="{3B4BFB38-BC3E-4108-598A-0B080381E119}"/>
              </a:ext>
            </a:extLst>
          </p:cNvPr>
          <p:cNvSpPr txBox="1">
            <a:spLocks/>
          </p:cNvSpPr>
          <p:nvPr/>
        </p:nvSpPr>
        <p:spPr>
          <a:xfrm>
            <a:off x="678546" y="2271892"/>
            <a:ext cx="7645648" cy="71007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1100"/>
              <a:buNone/>
            </a:pPr>
            <a:r>
              <a:rPr lang="en-US" sz="2600" b="1" dirty="0">
                <a:solidFill>
                  <a:srgbClr val="14314E"/>
                </a:solidFill>
              </a:rPr>
              <a:t>What does this mean for human communities?...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3" name="Google Shape;353;p14"/>
          <p:cNvSpPr txBox="1"/>
          <p:nvPr/>
        </p:nvSpPr>
        <p:spPr>
          <a:xfrm>
            <a:off x="678545" y="2261815"/>
            <a:ext cx="6214674" cy="3280247"/>
          </a:xfrm>
          <a:prstGeom prst="rect">
            <a:avLst/>
          </a:prstGeom>
          <a:noFill/>
          <a:ln>
            <a:noFill/>
          </a:ln>
        </p:spPr>
        <p:txBody>
          <a:bodyPr spcFirstLastPara="1" wrap="square" lIns="91425" tIns="91425" rIns="91425" bIns="91425" anchor="t" anchorCtr="0">
            <a:noAutofit/>
          </a:bodyPr>
          <a:lstStyle/>
          <a:p>
            <a:pPr marL="457200" lvl="1" indent="-381000">
              <a:buClr>
                <a:schemeClr val="dk1"/>
              </a:buClr>
              <a:buSzPts val="2400"/>
              <a:buFont typeface="Arial" panose="020B0604020202020204" pitchFamily="34" charset="0"/>
              <a:buChar char="•"/>
            </a:pPr>
            <a:r>
              <a:rPr lang="en-US" sz="2000" b="0" i="0" u="none" strike="noStrike" cap="none" dirty="0">
                <a:solidFill>
                  <a:srgbClr val="14314E"/>
                </a:solidFill>
                <a:latin typeface="Arial"/>
                <a:ea typeface="Arial"/>
                <a:cs typeface="Arial"/>
                <a:sym typeface="Arial"/>
              </a:rPr>
              <a:t>When dams are built and water is used for irrigation, water is diverted from natural river systems which affects natural ecosystems.</a:t>
            </a:r>
            <a:br>
              <a:rPr lang="en-US" sz="2000" b="0" i="0" u="none" strike="noStrike" cap="none" dirty="0">
                <a:solidFill>
                  <a:srgbClr val="14314E"/>
                </a:solidFill>
                <a:latin typeface="Arial"/>
                <a:ea typeface="Arial"/>
                <a:cs typeface="Arial"/>
                <a:sym typeface="Arial"/>
              </a:rPr>
            </a:br>
            <a:endParaRPr lang="en-US" sz="2000" b="0" i="0" u="none" strike="noStrike" cap="none" dirty="0">
              <a:solidFill>
                <a:srgbClr val="14314E"/>
              </a:solidFill>
              <a:latin typeface="Arial"/>
              <a:ea typeface="Arial"/>
              <a:cs typeface="Arial"/>
              <a:sym typeface="Arial"/>
            </a:endParaRPr>
          </a:p>
          <a:p>
            <a:pPr marL="457200" lvl="1" indent="-381000">
              <a:buClr>
                <a:schemeClr val="dk1"/>
              </a:buClr>
              <a:buSzPts val="2400"/>
              <a:buFont typeface="Arial" panose="020B0604020202020204" pitchFamily="34" charset="0"/>
              <a:buChar char="•"/>
            </a:pPr>
            <a:r>
              <a:rPr lang="en" sz="2000" b="0" i="0" u="none" strike="noStrike" cap="none" dirty="0">
                <a:solidFill>
                  <a:srgbClr val="14314E"/>
                </a:solidFill>
                <a:latin typeface="Arial"/>
                <a:ea typeface="Arial"/>
                <a:cs typeface="Arial"/>
                <a:sym typeface="Arial"/>
              </a:rPr>
              <a:t>When effluent flows into rivers and oceans,</a:t>
            </a:r>
            <a:br>
              <a:rPr lang="en" sz="2000" b="0" i="0" u="none" strike="noStrike" cap="none" dirty="0">
                <a:solidFill>
                  <a:srgbClr val="14314E"/>
                </a:solidFill>
                <a:latin typeface="Arial"/>
                <a:ea typeface="Arial"/>
                <a:cs typeface="Arial"/>
                <a:sym typeface="Arial"/>
              </a:rPr>
            </a:br>
            <a:r>
              <a:rPr lang="en" sz="2000" b="0" i="0" u="none" strike="noStrike" cap="none" dirty="0">
                <a:solidFill>
                  <a:srgbClr val="14314E"/>
                </a:solidFill>
                <a:latin typeface="Arial"/>
                <a:ea typeface="Arial"/>
                <a:cs typeface="Arial"/>
                <a:sym typeface="Arial"/>
              </a:rPr>
              <a:t>it</a:t>
            </a:r>
            <a:r>
              <a:rPr lang="en" sz="2000" dirty="0">
                <a:solidFill>
                  <a:srgbClr val="14314E"/>
                </a:solidFill>
              </a:rPr>
              <a:t> </a:t>
            </a:r>
            <a:r>
              <a:rPr lang="en" sz="2000" b="0" i="0" u="none" strike="noStrike" cap="none" dirty="0">
                <a:solidFill>
                  <a:srgbClr val="14314E"/>
                </a:solidFill>
                <a:latin typeface="Arial"/>
                <a:ea typeface="Arial"/>
                <a:cs typeface="Arial"/>
                <a:sym typeface="Arial"/>
              </a:rPr>
              <a:t>can also affect ecosystems. </a:t>
            </a:r>
            <a:br>
              <a:rPr lang="en" sz="2000" b="0" i="0" u="none" strike="noStrike" cap="none" dirty="0">
                <a:solidFill>
                  <a:srgbClr val="14314E"/>
                </a:solidFill>
                <a:latin typeface="Arial"/>
                <a:ea typeface="Arial"/>
                <a:cs typeface="Arial"/>
                <a:sym typeface="Arial"/>
              </a:rPr>
            </a:br>
            <a:endParaRPr sz="2000" b="0" i="0" u="none" strike="noStrike" cap="none" dirty="0">
              <a:solidFill>
                <a:srgbClr val="14314E"/>
              </a:solidFill>
              <a:latin typeface="Arial"/>
              <a:ea typeface="Arial"/>
              <a:cs typeface="Arial"/>
              <a:sym typeface="Arial"/>
            </a:endParaRPr>
          </a:p>
          <a:p>
            <a:pPr marL="457200" lvl="1" indent="-381000">
              <a:buClr>
                <a:schemeClr val="dk1"/>
              </a:buClr>
              <a:buSzPts val="2400"/>
              <a:buFont typeface="Arial" panose="020B0604020202020204" pitchFamily="34" charset="0"/>
              <a:buChar char="•"/>
            </a:pPr>
            <a:r>
              <a:rPr lang="en" sz="2000" b="0" i="0" u="none" strike="noStrike" cap="none" dirty="0">
                <a:solidFill>
                  <a:srgbClr val="14314E"/>
                </a:solidFill>
                <a:latin typeface="Arial"/>
                <a:ea typeface="Arial"/>
                <a:cs typeface="Arial"/>
                <a:sym typeface="Arial"/>
              </a:rPr>
              <a:t>This is why Water Authorities carefully treat wastewater to minimise environmental impacts.</a:t>
            </a:r>
            <a:endParaRPr sz="2000" b="0" i="0" u="none" strike="noStrike" cap="none" dirty="0">
              <a:solidFill>
                <a:srgbClr val="14314E"/>
              </a:solidFill>
              <a:latin typeface="Arial"/>
              <a:ea typeface="Arial"/>
              <a:cs typeface="Arial"/>
              <a:sym typeface="Arial"/>
            </a:endParaRPr>
          </a:p>
        </p:txBody>
      </p:sp>
      <p:pic>
        <p:nvPicPr>
          <p:cNvPr id="5" name="Google Shape;362;p14">
            <a:extLst>
              <a:ext uri="{FF2B5EF4-FFF2-40B4-BE49-F238E27FC236}">
                <a16:creationId xmlns:a16="http://schemas.microsoft.com/office/drawing/2014/main" id="{6C1DF6CF-0970-0059-B4B2-0EFAF430A0F8}"/>
              </a:ext>
            </a:extLst>
          </p:cNvPr>
          <p:cNvPicPr preferRelativeResize="0"/>
          <p:nvPr/>
        </p:nvPicPr>
        <p:blipFill rotWithShape="1">
          <a:blip r:embed="rId3"/>
          <a:srcRect l="29584" r="14168" b="4"/>
          <a:stretch/>
        </p:blipFill>
        <p:spPr>
          <a:xfrm>
            <a:off x="8227256" y="1135396"/>
            <a:ext cx="3564000" cy="3564000"/>
          </a:xfrm>
          <a:custGeom>
            <a:avLst/>
            <a:gdLst/>
            <a:ahLst/>
            <a:cxnLst/>
            <a:rect l="l" t="t" r="r" b="b"/>
            <a:pathLst>
              <a:path w="2013902" h="2013902">
                <a:moveTo>
                  <a:pt x="1006951" y="0"/>
                </a:moveTo>
                <a:cubicBezTo>
                  <a:pt x="1563075" y="0"/>
                  <a:pt x="2013902" y="450827"/>
                  <a:pt x="2013902" y="1006951"/>
                </a:cubicBezTo>
                <a:cubicBezTo>
                  <a:pt x="2013902" y="1563075"/>
                  <a:pt x="1563075" y="2013902"/>
                  <a:pt x="1006951" y="2013902"/>
                </a:cubicBezTo>
                <a:cubicBezTo>
                  <a:pt x="450827" y="2013902"/>
                  <a:pt x="0" y="1563075"/>
                  <a:pt x="0" y="1006951"/>
                </a:cubicBezTo>
                <a:cubicBezTo>
                  <a:pt x="0" y="450827"/>
                  <a:pt x="450827" y="0"/>
                  <a:pt x="1006951" y="0"/>
                </a:cubicBezTo>
                <a:close/>
              </a:path>
            </a:pathLst>
          </a:custGeom>
          <a:noFill/>
        </p:spPr>
      </p:pic>
      <p:sp>
        <p:nvSpPr>
          <p:cNvPr id="6" name="Google Shape;78;p4">
            <a:extLst>
              <a:ext uri="{FF2B5EF4-FFF2-40B4-BE49-F238E27FC236}">
                <a16:creationId xmlns:a16="http://schemas.microsoft.com/office/drawing/2014/main" id="{859DC658-A820-70F2-61D7-66904E74C3DC}"/>
              </a:ext>
            </a:extLst>
          </p:cNvPr>
          <p:cNvSpPr txBox="1">
            <a:spLocks/>
          </p:cNvSpPr>
          <p:nvPr/>
        </p:nvSpPr>
        <p:spPr>
          <a:xfrm>
            <a:off x="678545" y="1174613"/>
            <a:ext cx="6708217" cy="71007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l" rtl="0">
              <a:lnSpc>
                <a:spcPct val="100000"/>
              </a:lnSpc>
              <a:spcBef>
                <a:spcPts val="0"/>
              </a:spcBef>
              <a:spcAft>
                <a:spcPts val="0"/>
              </a:spcAft>
              <a:buClr>
                <a:schemeClr val="dk1"/>
              </a:buClr>
              <a:buSzPts val="2300"/>
              <a:buFont typeface="Calibri"/>
              <a:buNone/>
            </a:pPr>
            <a:r>
              <a:rPr lang="en-US" sz="2800" b="1" i="0" u="none" strike="noStrike" cap="none" dirty="0">
                <a:solidFill>
                  <a:srgbClr val="14314E"/>
                </a:solidFill>
                <a:latin typeface="+mn-lt"/>
                <a:ea typeface="Calibri"/>
                <a:cs typeface="Calibri"/>
                <a:sym typeface="Calibri"/>
              </a:rPr>
              <a:t>How does human management of water impact the water cycle?</a:t>
            </a:r>
            <a:r>
              <a:rPr lang="en-US" sz="2800" b="1" i="1" u="none" strike="noStrike" cap="none" dirty="0">
                <a:solidFill>
                  <a:srgbClr val="14314E"/>
                </a:solidFill>
                <a:latin typeface="+mn-lt"/>
                <a:ea typeface="Calibri"/>
                <a:cs typeface="Calibri"/>
                <a:sym typeface="Calibri"/>
              </a:rPr>
              <a:t> …</a:t>
            </a:r>
          </a:p>
        </p:txBody>
      </p:sp>
      <p:pic>
        <p:nvPicPr>
          <p:cNvPr id="4" name="Google Shape;361;p14">
            <a:extLst>
              <a:ext uri="{FF2B5EF4-FFF2-40B4-BE49-F238E27FC236}">
                <a16:creationId xmlns:a16="http://schemas.microsoft.com/office/drawing/2014/main" id="{AC6A2090-F9FE-F500-C801-125DDD2CA8E5}"/>
              </a:ext>
            </a:extLst>
          </p:cNvPr>
          <p:cNvPicPr preferRelativeResize="0"/>
          <p:nvPr/>
        </p:nvPicPr>
        <p:blipFill rotWithShape="1">
          <a:blip r:embed="rId4"/>
          <a:srcRect l="25001" r="-6" b="-6"/>
          <a:stretch/>
        </p:blipFill>
        <p:spPr>
          <a:xfrm>
            <a:off x="6433529" y="2672531"/>
            <a:ext cx="2988000" cy="2988000"/>
          </a:xfrm>
          <a:custGeom>
            <a:avLst/>
            <a:gdLst/>
            <a:ahLst/>
            <a:cxnLst/>
            <a:rect l="l" t="t" r="r" b="b"/>
            <a:pathLst>
              <a:path w="2255084" h="2255084">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5"/>
          <p:cNvSpPr txBox="1">
            <a:spLocks noGrp="1"/>
          </p:cNvSpPr>
          <p:nvPr>
            <p:ph type="body" idx="4294967295"/>
          </p:nvPr>
        </p:nvSpPr>
        <p:spPr>
          <a:xfrm>
            <a:off x="678545" y="1967624"/>
            <a:ext cx="7097831" cy="3113267"/>
          </a:xfrm>
          <a:prstGeom prst="rect">
            <a:avLst/>
          </a:prstGeom>
          <a:noFill/>
          <a:ln>
            <a:noFill/>
          </a:ln>
        </p:spPr>
        <p:txBody>
          <a:bodyPr spcFirstLastPara="1" wrap="square" lIns="91425" tIns="91425" rIns="91425" bIns="91425" anchor="t" anchorCtr="0">
            <a:noAutofit/>
          </a:bodyPr>
          <a:lstStyle/>
          <a:p>
            <a:pPr marL="50800" indent="0" algn="l">
              <a:lnSpc>
                <a:spcPct val="100000"/>
              </a:lnSpc>
              <a:buNone/>
            </a:pPr>
            <a:r>
              <a:rPr lang="en-US" sz="2300" b="1" dirty="0">
                <a:solidFill>
                  <a:srgbClr val="14314E"/>
                </a:solidFill>
              </a:rPr>
              <a:t>Explore Wannon Water’s website using this link:</a:t>
            </a:r>
            <a:br>
              <a:rPr lang="en-US" sz="2300" b="1" dirty="0">
                <a:solidFill>
                  <a:srgbClr val="14314E"/>
                </a:solidFill>
              </a:rPr>
            </a:br>
            <a:r>
              <a:rPr lang="en-US" sz="1800" b="0" i="0" u="none" strike="noStrike" baseline="0" dirty="0">
                <a:solidFill>
                  <a:srgbClr val="14314E"/>
                </a:solidFill>
                <a:latin typeface="MuseoSans-700" panose="02000000000000000000" pitchFamily="50" charset="0"/>
                <a:hlinkClick r:id="rId3">
                  <a:extLst>
                    <a:ext uri="{A12FA001-AC4F-418D-AE19-62706E023703}">
                      <ahyp:hlinkClr xmlns:ahyp="http://schemas.microsoft.com/office/drawing/2018/hyperlinkcolor" val="tx"/>
                    </a:ext>
                  </a:extLst>
                </a:hlinkClick>
              </a:rPr>
              <a:t>www.wannonwater.com.au/about-us/our-role/</a:t>
            </a:r>
            <a:br>
              <a:rPr lang="en-US" sz="1800" b="0" i="0" u="none" strike="noStrike" baseline="0" dirty="0">
                <a:solidFill>
                  <a:srgbClr val="14314E"/>
                </a:solidFill>
                <a:latin typeface="MuseoSans-700" panose="02000000000000000000" pitchFamily="50" charset="0"/>
              </a:rPr>
            </a:br>
            <a:endParaRPr lang="en-US" sz="2100" i="1" dirty="0">
              <a:solidFill>
                <a:srgbClr val="14314E"/>
              </a:solidFill>
            </a:endParaRPr>
          </a:p>
          <a:p>
            <a:pPr marL="457200" lvl="0" indent="-381000" algn="l" rtl="0">
              <a:lnSpc>
                <a:spcPct val="100000"/>
              </a:lnSpc>
              <a:spcBef>
                <a:spcPts val="0"/>
              </a:spcBef>
              <a:spcAft>
                <a:spcPts val="0"/>
              </a:spcAft>
              <a:buSzPts val="2400"/>
              <a:buFont typeface="Arial" panose="020B0604020202020204" pitchFamily="34" charset="0"/>
              <a:buChar char="•"/>
            </a:pPr>
            <a:r>
              <a:rPr lang="en-US" sz="2000" b="1" dirty="0">
                <a:solidFill>
                  <a:srgbClr val="14314E"/>
                </a:solidFill>
              </a:rPr>
              <a:t>Record dot point notes </a:t>
            </a:r>
            <a:r>
              <a:rPr lang="en-US" sz="2000" dirty="0">
                <a:solidFill>
                  <a:srgbClr val="14314E"/>
                </a:solidFill>
              </a:rPr>
              <a:t>to </a:t>
            </a:r>
            <a:r>
              <a:rPr lang="en-US" sz="2000" dirty="0" err="1">
                <a:solidFill>
                  <a:srgbClr val="14314E"/>
                </a:solidFill>
              </a:rPr>
              <a:t>summarise</a:t>
            </a:r>
            <a:r>
              <a:rPr lang="en-US" sz="2000" dirty="0">
                <a:solidFill>
                  <a:srgbClr val="14314E"/>
                </a:solidFill>
              </a:rPr>
              <a:t> </a:t>
            </a:r>
            <a:br>
              <a:rPr lang="en-US" sz="2000" dirty="0">
                <a:solidFill>
                  <a:srgbClr val="14314E"/>
                </a:solidFill>
              </a:rPr>
            </a:br>
            <a:r>
              <a:rPr lang="en-US" sz="2000" b="1" dirty="0">
                <a:solidFill>
                  <a:srgbClr val="14314E"/>
                </a:solidFill>
              </a:rPr>
              <a:t>who</a:t>
            </a:r>
            <a:r>
              <a:rPr lang="en-US" sz="2000" dirty="0">
                <a:solidFill>
                  <a:srgbClr val="14314E"/>
                </a:solidFill>
              </a:rPr>
              <a:t> manages water in our region and </a:t>
            </a:r>
            <a:br>
              <a:rPr lang="en-US" sz="2000" dirty="0">
                <a:solidFill>
                  <a:srgbClr val="14314E"/>
                </a:solidFill>
              </a:rPr>
            </a:br>
            <a:r>
              <a:rPr lang="en-US" sz="2000" b="1" dirty="0">
                <a:solidFill>
                  <a:srgbClr val="14314E"/>
                </a:solidFill>
              </a:rPr>
              <a:t>what</a:t>
            </a:r>
            <a:r>
              <a:rPr lang="en-US" sz="2000" dirty="0">
                <a:solidFill>
                  <a:srgbClr val="14314E"/>
                </a:solidFill>
              </a:rPr>
              <a:t> their roles are.</a:t>
            </a:r>
          </a:p>
          <a:p>
            <a:pPr marL="0" lvl="0" indent="0" algn="l" rtl="0">
              <a:lnSpc>
                <a:spcPct val="100000"/>
              </a:lnSpc>
              <a:spcBef>
                <a:spcPts val="0"/>
              </a:spcBef>
              <a:spcAft>
                <a:spcPts val="0"/>
              </a:spcAft>
              <a:buClr>
                <a:schemeClr val="dk1"/>
              </a:buClr>
              <a:buSzPts val="1800"/>
              <a:buNone/>
            </a:pPr>
            <a:endParaRPr lang="en-US" sz="2100" dirty="0">
              <a:solidFill>
                <a:srgbClr val="14314E"/>
              </a:solidFill>
            </a:endParaRPr>
          </a:p>
          <a:p>
            <a:pPr marL="0" lvl="0" indent="0" algn="l" rtl="0">
              <a:lnSpc>
                <a:spcPct val="100000"/>
              </a:lnSpc>
              <a:spcBef>
                <a:spcPts val="0"/>
              </a:spcBef>
              <a:spcAft>
                <a:spcPts val="0"/>
              </a:spcAft>
              <a:buClr>
                <a:schemeClr val="dk1"/>
              </a:buClr>
              <a:buSzPts val="1800"/>
              <a:buNone/>
            </a:pPr>
            <a:endParaRPr lang="en-US" sz="1800" dirty="0">
              <a:solidFill>
                <a:srgbClr val="14314E"/>
              </a:solidFill>
            </a:endParaRPr>
          </a:p>
          <a:p>
            <a:pPr marL="0" lvl="0" indent="0" algn="ctr" rtl="0">
              <a:lnSpc>
                <a:spcPct val="100000"/>
              </a:lnSpc>
              <a:spcBef>
                <a:spcPts val="0"/>
              </a:spcBef>
              <a:spcAft>
                <a:spcPts val="0"/>
              </a:spcAft>
              <a:buClr>
                <a:schemeClr val="dk1"/>
              </a:buClr>
              <a:buSzPts val="1100"/>
              <a:buNone/>
            </a:pPr>
            <a:endParaRPr lang="en-US" sz="1100" b="1" dirty="0">
              <a:solidFill>
                <a:srgbClr val="14314E"/>
              </a:solidFill>
            </a:endParaRPr>
          </a:p>
          <a:p>
            <a:pPr marL="0" lvl="0" indent="0" algn="ctr" rtl="0">
              <a:lnSpc>
                <a:spcPct val="100000"/>
              </a:lnSpc>
              <a:spcBef>
                <a:spcPts val="0"/>
              </a:spcBef>
              <a:spcAft>
                <a:spcPts val="0"/>
              </a:spcAft>
              <a:buClr>
                <a:schemeClr val="dk1"/>
              </a:buClr>
              <a:buSzPts val="1100"/>
              <a:buNone/>
            </a:pPr>
            <a:endParaRPr lang="en-US" sz="1100" b="1" dirty="0">
              <a:solidFill>
                <a:srgbClr val="14314E"/>
              </a:solidFill>
            </a:endParaRPr>
          </a:p>
          <a:p>
            <a:pPr marL="0" lvl="0" indent="0" algn="ctr" rtl="0">
              <a:lnSpc>
                <a:spcPct val="100000"/>
              </a:lnSpc>
              <a:spcBef>
                <a:spcPts val="0"/>
              </a:spcBef>
              <a:spcAft>
                <a:spcPts val="0"/>
              </a:spcAft>
              <a:buClr>
                <a:schemeClr val="dk1"/>
              </a:buClr>
              <a:buSzPts val="2100"/>
              <a:buNone/>
            </a:pPr>
            <a:endParaRPr lang="en-US" sz="2100" i="1" dirty="0">
              <a:solidFill>
                <a:srgbClr val="14314E"/>
              </a:solidFill>
            </a:endParaRPr>
          </a:p>
        </p:txBody>
      </p:sp>
      <p:sp>
        <p:nvSpPr>
          <p:cNvPr id="8" name="Google Shape;78;p4">
            <a:extLst>
              <a:ext uri="{FF2B5EF4-FFF2-40B4-BE49-F238E27FC236}">
                <a16:creationId xmlns:a16="http://schemas.microsoft.com/office/drawing/2014/main" id="{633B191B-299D-6090-CFBD-73FC3D2B3EF3}"/>
              </a:ext>
            </a:extLst>
          </p:cNvPr>
          <p:cNvSpPr txBox="1">
            <a:spLocks/>
          </p:cNvSpPr>
          <p:nvPr/>
        </p:nvSpPr>
        <p:spPr>
          <a:xfrm>
            <a:off x="678544" y="1174613"/>
            <a:ext cx="7845254" cy="71007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2300"/>
              <a:buNone/>
            </a:pPr>
            <a:r>
              <a:rPr lang="en-US" sz="2800" b="1" dirty="0">
                <a:solidFill>
                  <a:srgbClr val="14314E"/>
                </a:solidFill>
              </a:rPr>
              <a:t>What does Wannon Water do in our region?  </a:t>
            </a:r>
          </a:p>
          <a:p>
            <a:pPr marL="0" marR="0" lvl="0" indent="0" algn="l" rtl="0">
              <a:lnSpc>
                <a:spcPct val="100000"/>
              </a:lnSpc>
              <a:spcBef>
                <a:spcPts val="0"/>
              </a:spcBef>
              <a:spcAft>
                <a:spcPts val="0"/>
              </a:spcAft>
              <a:buClr>
                <a:schemeClr val="dk1"/>
              </a:buClr>
              <a:buSzPts val="2300"/>
              <a:buFont typeface="Calibri"/>
              <a:buNone/>
            </a:pPr>
            <a:endParaRPr lang="en-US" sz="2800" b="1" i="1" u="none" strike="noStrike" cap="none" dirty="0">
              <a:solidFill>
                <a:srgbClr val="14314E"/>
              </a:solidFill>
              <a:latin typeface="+mn-lt"/>
              <a:ea typeface="Calibri"/>
              <a:cs typeface="Calibri"/>
              <a:sym typeface="Calibri"/>
            </a:endParaRPr>
          </a:p>
        </p:txBody>
      </p:sp>
      <p:pic>
        <p:nvPicPr>
          <p:cNvPr id="9" name="Google Shape;279;p7">
            <a:extLst>
              <a:ext uri="{FF2B5EF4-FFF2-40B4-BE49-F238E27FC236}">
                <a16:creationId xmlns:a16="http://schemas.microsoft.com/office/drawing/2014/main" id="{3FFDC361-0FF8-6933-3855-C81E07BD2188}"/>
              </a:ext>
            </a:extLst>
          </p:cNvPr>
          <p:cNvPicPr preferRelativeResize="0"/>
          <p:nvPr/>
        </p:nvPicPr>
        <p:blipFill rotWithShape="1">
          <a:blip r:embed="rId4">
            <a:alphaModFix/>
          </a:blip>
          <a:srcRect l="11206" r="22042" b="-4"/>
          <a:stretch/>
        </p:blipFill>
        <p:spPr>
          <a:xfrm>
            <a:off x="7971656" y="1197469"/>
            <a:ext cx="3819600" cy="3819600"/>
          </a:xfrm>
          <a:custGeom>
            <a:avLst/>
            <a:gdLst/>
            <a:ahLst/>
            <a:cxnLst/>
            <a:rect l="l" t="t" r="r" b="b"/>
            <a:pathLst>
              <a:path w="2593464" h="2593464" extrusionOk="0">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81" name="Google Shape;381;p16"/>
          <p:cNvPicPr preferRelativeResize="0"/>
          <p:nvPr/>
        </p:nvPicPr>
        <p:blipFill rotWithShape="1">
          <a:blip r:embed="rId3">
            <a:alphaModFix/>
          </a:blip>
          <a:srcRect l="6680" r="18321" b="1"/>
          <a:stretch/>
        </p:blipFill>
        <p:spPr>
          <a:xfrm>
            <a:off x="7971656" y="1197469"/>
            <a:ext cx="3819600" cy="3819600"/>
          </a:xfrm>
          <a:custGeom>
            <a:avLst/>
            <a:gdLst/>
            <a:ahLst/>
            <a:cxnLst/>
            <a:rect l="l" t="t" r="r" b="b"/>
            <a:pathLst>
              <a:path w="2593464" h="2593464" extrusionOk="0">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ln>
            <a:noFill/>
          </a:ln>
        </p:spPr>
      </p:pic>
      <p:sp>
        <p:nvSpPr>
          <p:cNvPr id="4" name="Google Shape;367;p15">
            <a:extLst>
              <a:ext uri="{FF2B5EF4-FFF2-40B4-BE49-F238E27FC236}">
                <a16:creationId xmlns:a16="http://schemas.microsoft.com/office/drawing/2014/main" id="{6EC552DD-DE74-BD8B-F41E-E2F61B3ED834}"/>
              </a:ext>
            </a:extLst>
          </p:cNvPr>
          <p:cNvSpPr txBox="1">
            <a:spLocks/>
          </p:cNvSpPr>
          <p:nvPr/>
        </p:nvSpPr>
        <p:spPr>
          <a:xfrm>
            <a:off x="678546" y="1967624"/>
            <a:ext cx="6509434" cy="25805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0" indent="-381000" algn="l" rtl="0">
              <a:lnSpc>
                <a:spcPct val="100000"/>
              </a:lnSpc>
              <a:spcBef>
                <a:spcPts val="0"/>
              </a:spcBef>
              <a:spcAft>
                <a:spcPts val="0"/>
              </a:spcAft>
              <a:buClr>
                <a:schemeClr val="dk1"/>
              </a:buClr>
              <a:buSzPts val="2400"/>
              <a:buFont typeface="Arial" panose="020B0604020202020204" pitchFamily="34" charset="0"/>
              <a:buChar char="•"/>
            </a:pPr>
            <a:r>
              <a:rPr lang="en-US" sz="2000" b="0" i="0" u="none" strike="noStrike" cap="none" dirty="0">
                <a:solidFill>
                  <a:srgbClr val="14314E"/>
                </a:solidFill>
                <a:latin typeface="Arial"/>
                <a:ea typeface="Arial"/>
                <a:cs typeface="Arial"/>
                <a:sym typeface="Arial"/>
              </a:rPr>
              <a:t>Why does water need to be managed in our urban communities?</a:t>
            </a:r>
          </a:p>
          <a:p>
            <a:pPr marL="571500" marR="0" lvl="0" indent="-342900" algn="l" rtl="0">
              <a:lnSpc>
                <a:spcPct val="100000"/>
              </a:lnSpc>
              <a:spcBef>
                <a:spcPts val="0"/>
              </a:spcBef>
              <a:spcAft>
                <a:spcPts val="0"/>
              </a:spcAft>
              <a:buClr>
                <a:schemeClr val="dk1"/>
              </a:buClr>
              <a:buSzPts val="2400"/>
              <a:buFont typeface="Arial" panose="020B0604020202020204" pitchFamily="34" charset="0"/>
              <a:buChar char="•"/>
            </a:pPr>
            <a:endParaRPr lang="en-US" sz="2000" b="0" i="0" u="none" strike="noStrike" cap="none" dirty="0">
              <a:solidFill>
                <a:srgbClr val="14314E"/>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panose="020B0604020202020204" pitchFamily="34" charset="0"/>
              <a:buChar char="•"/>
            </a:pPr>
            <a:r>
              <a:rPr lang="en-US" sz="2000" b="0" i="0" u="none" strike="noStrike" cap="none" dirty="0">
                <a:solidFill>
                  <a:srgbClr val="14314E"/>
                </a:solidFill>
                <a:latin typeface="Arial"/>
                <a:ea typeface="Arial"/>
                <a:cs typeface="Arial"/>
                <a:sym typeface="Arial"/>
              </a:rPr>
              <a:t>Who manages water in our region?</a:t>
            </a:r>
          </a:p>
          <a:p>
            <a:pPr marL="571500" marR="0" lvl="0" indent="-342900" algn="l" rtl="0">
              <a:lnSpc>
                <a:spcPct val="100000"/>
              </a:lnSpc>
              <a:spcBef>
                <a:spcPts val="0"/>
              </a:spcBef>
              <a:spcAft>
                <a:spcPts val="0"/>
              </a:spcAft>
              <a:buClr>
                <a:schemeClr val="dk1"/>
              </a:buClr>
              <a:buSzPts val="2400"/>
              <a:buFont typeface="Arial" panose="020B0604020202020204" pitchFamily="34" charset="0"/>
              <a:buChar char="•"/>
            </a:pPr>
            <a:endParaRPr lang="en-US" sz="2000" b="0" i="0" u="none" strike="noStrike" cap="none" dirty="0">
              <a:solidFill>
                <a:srgbClr val="14314E"/>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panose="020B0604020202020204" pitchFamily="34" charset="0"/>
              <a:buChar char="•"/>
            </a:pPr>
            <a:r>
              <a:rPr lang="en-US" sz="2000" b="0" i="0" u="none" strike="noStrike" cap="none" dirty="0">
                <a:solidFill>
                  <a:srgbClr val="14314E"/>
                </a:solidFill>
                <a:latin typeface="Arial"/>
                <a:ea typeface="Arial"/>
                <a:cs typeface="Arial"/>
                <a:sym typeface="Arial"/>
              </a:rPr>
              <a:t>What challenges might these </a:t>
            </a:r>
            <a:r>
              <a:rPr lang="en-US" sz="2000" b="0" i="0" u="none" strike="noStrike" cap="none" dirty="0" err="1">
                <a:solidFill>
                  <a:srgbClr val="14314E"/>
                </a:solidFill>
                <a:latin typeface="Arial"/>
                <a:ea typeface="Arial"/>
                <a:cs typeface="Arial"/>
                <a:sym typeface="Arial"/>
              </a:rPr>
              <a:t>organisations</a:t>
            </a:r>
            <a:r>
              <a:rPr lang="en-US" sz="2000" b="0" i="0" u="none" strike="noStrike" cap="none" dirty="0">
                <a:solidFill>
                  <a:srgbClr val="14314E"/>
                </a:solidFill>
                <a:latin typeface="Arial"/>
                <a:ea typeface="Arial"/>
                <a:cs typeface="Arial"/>
                <a:sym typeface="Arial"/>
              </a:rPr>
              <a:t> face when managing water into the future?</a:t>
            </a:r>
          </a:p>
          <a:p>
            <a:pPr marL="342900" marR="0" lvl="0" indent="-342900" algn="l" rtl="0">
              <a:lnSpc>
                <a:spcPct val="100000"/>
              </a:lnSpc>
              <a:spcBef>
                <a:spcPts val="0"/>
              </a:spcBef>
              <a:spcAft>
                <a:spcPts val="0"/>
              </a:spcAft>
              <a:buClr>
                <a:schemeClr val="dk1"/>
              </a:buClr>
              <a:buSzPts val="2800"/>
              <a:buFont typeface="Arial" panose="020B0604020202020204" pitchFamily="34" charset="0"/>
              <a:buChar char="•"/>
            </a:pPr>
            <a:endParaRPr lang="en-US" sz="2400" b="0" i="0" u="none" strike="noStrike" cap="none" dirty="0">
              <a:solidFill>
                <a:srgbClr val="14314E"/>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2800"/>
              <a:buFont typeface="Arial" panose="020B0604020202020204" pitchFamily="34" charset="0"/>
              <a:buChar char="•"/>
            </a:pPr>
            <a:endParaRPr lang="en-US" sz="2400" b="1" i="0" u="none" strike="noStrike" cap="none" dirty="0">
              <a:solidFill>
                <a:srgbClr val="14314E"/>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2800"/>
              <a:buFont typeface="Arial" panose="020B0604020202020204" pitchFamily="34" charset="0"/>
              <a:buChar char="•"/>
            </a:pPr>
            <a:endParaRPr lang="en-US" sz="2400" b="1" i="0" u="none" strike="noStrike" cap="none" dirty="0">
              <a:solidFill>
                <a:srgbClr val="14314E"/>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2800"/>
              <a:buFont typeface="Arial" panose="020B0604020202020204" pitchFamily="34" charset="0"/>
              <a:buChar char="•"/>
            </a:pPr>
            <a:endParaRPr lang="en-US" sz="2400" b="0" i="1" u="none" strike="noStrike" cap="none" dirty="0">
              <a:solidFill>
                <a:srgbClr val="14314E"/>
              </a:solidFill>
              <a:latin typeface="Arial"/>
              <a:ea typeface="Arial"/>
              <a:cs typeface="Arial"/>
              <a:sym typeface="Arial"/>
            </a:endParaRPr>
          </a:p>
        </p:txBody>
      </p:sp>
      <p:sp>
        <p:nvSpPr>
          <p:cNvPr id="8" name="Google Shape;79;p4">
            <a:extLst>
              <a:ext uri="{FF2B5EF4-FFF2-40B4-BE49-F238E27FC236}">
                <a16:creationId xmlns:a16="http://schemas.microsoft.com/office/drawing/2014/main" id="{EBAB610B-3DBB-B6E1-3F5B-1960333D9100}"/>
              </a:ext>
            </a:extLst>
          </p:cNvPr>
          <p:cNvSpPr txBox="1">
            <a:spLocks/>
          </p:cNvSpPr>
          <p:nvPr/>
        </p:nvSpPr>
        <p:spPr>
          <a:xfrm>
            <a:off x="678544" y="679569"/>
            <a:ext cx="7061957"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Share and reflect</a:t>
            </a:r>
            <a:endParaRPr lang="en-AU" sz="4200" b="0" i="0" u="none" strike="noStrike" cap="none" dirty="0">
              <a:solidFill>
                <a:srgbClr val="14314E"/>
              </a:solidFill>
              <a:latin typeface="Arial Black" panose="020B0A04020102020204" pitchFamily="34" charset="0"/>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92" name="Google Shape;392;p17"/>
          <p:cNvPicPr preferRelativeResize="0"/>
          <p:nvPr/>
        </p:nvPicPr>
        <p:blipFill rotWithShape="1">
          <a:blip r:embed="rId3">
            <a:alphaModFix/>
          </a:blip>
          <a:srcRect l="25885" r="21864" b="1"/>
          <a:stretch/>
        </p:blipFill>
        <p:spPr>
          <a:xfrm>
            <a:off x="7971656" y="1197469"/>
            <a:ext cx="3819600" cy="3819600"/>
          </a:xfrm>
          <a:custGeom>
            <a:avLst/>
            <a:gdLst/>
            <a:ahLst/>
            <a:cxnLst/>
            <a:rect l="l" t="t" r="r" b="b"/>
            <a:pathLst>
              <a:path w="2013902" h="2013902" extrusionOk="0">
                <a:moveTo>
                  <a:pt x="1006951" y="0"/>
                </a:moveTo>
                <a:cubicBezTo>
                  <a:pt x="1563075" y="0"/>
                  <a:pt x="2013902" y="450827"/>
                  <a:pt x="2013902" y="1006951"/>
                </a:cubicBezTo>
                <a:cubicBezTo>
                  <a:pt x="2013902" y="1563075"/>
                  <a:pt x="1563075" y="2013902"/>
                  <a:pt x="1006951" y="2013902"/>
                </a:cubicBezTo>
                <a:cubicBezTo>
                  <a:pt x="450827" y="2013902"/>
                  <a:pt x="0" y="1563075"/>
                  <a:pt x="0" y="1006951"/>
                </a:cubicBezTo>
                <a:cubicBezTo>
                  <a:pt x="0" y="450827"/>
                  <a:pt x="450827" y="0"/>
                  <a:pt x="1006951" y="0"/>
                </a:cubicBezTo>
                <a:close/>
              </a:path>
            </a:pathLst>
          </a:custGeom>
          <a:noFill/>
          <a:ln>
            <a:noFill/>
          </a:ln>
        </p:spPr>
      </p:pic>
      <p:sp>
        <p:nvSpPr>
          <p:cNvPr id="4" name="Google Shape;367;p15">
            <a:extLst>
              <a:ext uri="{FF2B5EF4-FFF2-40B4-BE49-F238E27FC236}">
                <a16:creationId xmlns:a16="http://schemas.microsoft.com/office/drawing/2014/main" id="{FDBBEEDB-8A5B-F707-125D-D2F7F626E853}"/>
              </a:ext>
            </a:extLst>
          </p:cNvPr>
          <p:cNvSpPr txBox="1">
            <a:spLocks/>
          </p:cNvSpPr>
          <p:nvPr/>
        </p:nvSpPr>
        <p:spPr>
          <a:xfrm>
            <a:off x="678546" y="1967624"/>
            <a:ext cx="7231836" cy="25805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0" indent="-381000" algn="l" rtl="0">
              <a:lnSpc>
                <a:spcPct val="100000"/>
              </a:lnSpc>
              <a:spcBef>
                <a:spcPts val="0"/>
              </a:spcBef>
              <a:spcAft>
                <a:spcPts val="0"/>
              </a:spcAft>
              <a:buClr>
                <a:schemeClr val="dk1"/>
              </a:buClr>
              <a:buSzPts val="2400"/>
              <a:buFont typeface="Arial"/>
              <a:buChar char="●"/>
            </a:pPr>
            <a:r>
              <a:rPr lang="en-US" sz="2000" b="1" i="0" u="none" strike="noStrike" cap="none" dirty="0">
                <a:solidFill>
                  <a:srgbClr val="14314E"/>
                </a:solidFill>
                <a:latin typeface="Arial"/>
                <a:ea typeface="Arial"/>
                <a:cs typeface="Arial"/>
                <a:sym typeface="Arial"/>
              </a:rPr>
              <a:t>Complete a Water Cycle practical experiment </a:t>
            </a:r>
            <a:r>
              <a:rPr lang="en-US" sz="2000" b="0" i="0" u="none" strike="noStrike" cap="none" dirty="0">
                <a:solidFill>
                  <a:srgbClr val="14314E"/>
                </a:solidFill>
                <a:latin typeface="Arial"/>
                <a:ea typeface="Arial"/>
                <a:cs typeface="Arial"/>
                <a:sym typeface="Arial"/>
              </a:rPr>
              <a:t>of your choice to consolidate learning about the stages of the water </a:t>
            </a:r>
            <a:r>
              <a:rPr lang="en-US" sz="2000" dirty="0">
                <a:solidFill>
                  <a:srgbClr val="14314E"/>
                </a:solidFill>
              </a:rPr>
              <a:t>c</a:t>
            </a:r>
            <a:r>
              <a:rPr lang="en-US" sz="2000" b="0" i="0" u="none" strike="noStrike" cap="none" dirty="0">
                <a:solidFill>
                  <a:srgbClr val="14314E"/>
                </a:solidFill>
                <a:latin typeface="Arial"/>
                <a:ea typeface="Arial"/>
                <a:cs typeface="Arial"/>
                <a:sym typeface="Arial"/>
              </a:rPr>
              <a:t>ycle and technical vocab.</a:t>
            </a:r>
          </a:p>
          <a:p>
            <a:pPr marL="457200" marR="0" lvl="0" indent="-381000" algn="l" rtl="0">
              <a:lnSpc>
                <a:spcPct val="100000"/>
              </a:lnSpc>
              <a:spcBef>
                <a:spcPts val="0"/>
              </a:spcBef>
              <a:spcAft>
                <a:spcPts val="0"/>
              </a:spcAft>
              <a:buClr>
                <a:schemeClr val="dk1"/>
              </a:buClr>
              <a:buSzPts val="2400"/>
              <a:buFont typeface="Arial"/>
              <a:buChar char="●"/>
            </a:pPr>
            <a:endParaRPr lang="en-US" sz="500" b="0" i="0" u="none" strike="noStrike" cap="none" dirty="0">
              <a:solidFill>
                <a:srgbClr val="14314E"/>
              </a:solidFill>
              <a:latin typeface="Arial"/>
              <a:ea typeface="Arial"/>
              <a:cs typeface="Arial"/>
              <a:sym typeface="Arial"/>
            </a:endParaRPr>
          </a:p>
          <a:p>
            <a:pPr indent="-381000">
              <a:lnSpc>
                <a:spcPct val="100000"/>
              </a:lnSpc>
              <a:spcBef>
                <a:spcPts val="0"/>
              </a:spcBef>
              <a:buSzPts val="2400"/>
              <a:buFont typeface="Arial"/>
              <a:buChar char="●"/>
            </a:pPr>
            <a:r>
              <a:rPr lang="en-US" sz="2000" b="1" i="0" u="none" strike="noStrike" cap="none" dirty="0">
                <a:solidFill>
                  <a:srgbClr val="14314E"/>
                </a:solidFill>
                <a:latin typeface="Arial"/>
                <a:ea typeface="Arial"/>
                <a:cs typeface="Arial"/>
                <a:sym typeface="Arial"/>
              </a:rPr>
              <a:t>Take a ‘Water Walk’ </a:t>
            </a:r>
            <a:r>
              <a:rPr lang="en-US" sz="2000" b="0" i="0" u="none" strike="noStrike" cap="none" dirty="0">
                <a:solidFill>
                  <a:srgbClr val="14314E"/>
                </a:solidFill>
                <a:latin typeface="Arial"/>
                <a:ea typeface="Arial"/>
                <a:cs typeface="Arial"/>
                <a:sym typeface="Arial"/>
              </a:rPr>
              <a:t>- observe and map water supply infrastructure in your school grounds.</a:t>
            </a:r>
          </a:p>
          <a:p>
            <a:pPr marL="457200" marR="0" lvl="0" indent="-381000" algn="l" rtl="0">
              <a:lnSpc>
                <a:spcPct val="100000"/>
              </a:lnSpc>
              <a:spcBef>
                <a:spcPts val="0"/>
              </a:spcBef>
              <a:spcAft>
                <a:spcPts val="0"/>
              </a:spcAft>
              <a:buClr>
                <a:schemeClr val="dk1"/>
              </a:buClr>
              <a:buSzPts val="2400"/>
              <a:buFont typeface="Arial"/>
              <a:buChar char="●"/>
            </a:pPr>
            <a:endParaRPr lang="en-US" sz="500" b="0" i="0" u="none" strike="noStrike" cap="none" dirty="0">
              <a:solidFill>
                <a:srgbClr val="14314E"/>
              </a:solidFill>
              <a:latin typeface="Arial"/>
              <a:ea typeface="Arial"/>
              <a:cs typeface="Arial"/>
              <a:sym typeface="Arial"/>
            </a:endParaRPr>
          </a:p>
          <a:p>
            <a:pPr indent="-381000">
              <a:lnSpc>
                <a:spcPct val="100000"/>
              </a:lnSpc>
              <a:spcBef>
                <a:spcPts val="0"/>
              </a:spcBef>
              <a:buSzPts val="2400"/>
              <a:buFont typeface="Arial"/>
              <a:buChar char="●"/>
            </a:pPr>
            <a:r>
              <a:rPr lang="en-US" sz="2000" b="1" i="0" u="none" strike="noStrike" cap="none" dirty="0">
                <a:solidFill>
                  <a:srgbClr val="14314E"/>
                </a:solidFill>
                <a:latin typeface="Arial"/>
                <a:ea typeface="Arial"/>
                <a:cs typeface="Arial"/>
                <a:sym typeface="Arial"/>
              </a:rPr>
              <a:t>Consider how human management of water has changed </a:t>
            </a:r>
            <a:r>
              <a:rPr lang="en-US" sz="2000" b="0" i="0" u="none" strike="noStrike" cap="none" dirty="0">
                <a:solidFill>
                  <a:srgbClr val="14314E"/>
                </a:solidFill>
                <a:latin typeface="Arial"/>
                <a:ea typeface="Arial"/>
                <a:cs typeface="Arial"/>
                <a:sym typeface="Arial"/>
              </a:rPr>
              <a:t>since </a:t>
            </a:r>
            <a:r>
              <a:rPr lang="en-US" sz="2000" b="0" i="0" u="none" strike="noStrike" cap="none" dirty="0" err="1">
                <a:solidFill>
                  <a:srgbClr val="14314E"/>
                </a:solidFill>
                <a:latin typeface="Arial"/>
                <a:ea typeface="Arial"/>
                <a:cs typeface="Arial"/>
                <a:sym typeface="Arial"/>
              </a:rPr>
              <a:t>colonisation</a:t>
            </a:r>
            <a:r>
              <a:rPr lang="en-US" sz="2000" b="0" i="0" u="none" strike="noStrike" cap="none" dirty="0">
                <a:solidFill>
                  <a:srgbClr val="14314E"/>
                </a:solidFill>
                <a:latin typeface="Arial"/>
                <a:ea typeface="Arial"/>
                <a:cs typeface="Arial"/>
                <a:sym typeface="Arial"/>
              </a:rPr>
              <a:t> in Australia?</a:t>
            </a:r>
          </a:p>
          <a:p>
            <a:pPr marL="76200" marR="0" lvl="0" indent="0" algn="l" rtl="0">
              <a:lnSpc>
                <a:spcPct val="100000"/>
              </a:lnSpc>
              <a:spcBef>
                <a:spcPts val="0"/>
              </a:spcBef>
              <a:spcAft>
                <a:spcPts val="0"/>
              </a:spcAft>
              <a:buClr>
                <a:schemeClr val="dk1"/>
              </a:buClr>
              <a:buSzPts val="2400"/>
              <a:buNone/>
            </a:pPr>
            <a:endParaRPr lang="en-US" sz="500" b="0" i="0" u="none" strike="noStrike" cap="none" dirty="0">
              <a:solidFill>
                <a:srgbClr val="14314E"/>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US" sz="2000" b="1" i="0" u="none" strike="noStrike" cap="none" dirty="0">
                <a:solidFill>
                  <a:srgbClr val="14314E"/>
                </a:solidFill>
                <a:latin typeface="Arial"/>
                <a:ea typeface="Arial"/>
                <a:cs typeface="Arial"/>
                <a:sym typeface="Arial"/>
              </a:rPr>
              <a:t>Research task </a:t>
            </a:r>
            <a:r>
              <a:rPr lang="en-US" sz="2000" b="0" i="0" u="none" strike="noStrike" cap="none" dirty="0">
                <a:solidFill>
                  <a:srgbClr val="14314E"/>
                </a:solidFill>
                <a:latin typeface="Arial"/>
                <a:ea typeface="Arial"/>
                <a:cs typeface="Arial"/>
                <a:sym typeface="Arial"/>
              </a:rPr>
              <a:t>- how does flooding impact on urban and regional communities? How does flooding change the way humans need to manage water? E.g. water quality, dam control, effluent, stormwater runoff, pollution, etc.</a:t>
            </a:r>
          </a:p>
          <a:p>
            <a:pPr marL="0" marR="0" lvl="0" indent="0" algn="ctr" rtl="0">
              <a:lnSpc>
                <a:spcPct val="100000"/>
              </a:lnSpc>
              <a:spcBef>
                <a:spcPts val="0"/>
              </a:spcBef>
              <a:spcAft>
                <a:spcPts val="0"/>
              </a:spcAft>
              <a:buClr>
                <a:schemeClr val="dk1"/>
              </a:buClr>
              <a:buSzPts val="2000"/>
              <a:buFont typeface="Calibri"/>
              <a:buNone/>
            </a:pPr>
            <a:endParaRPr lang="en-US" sz="2000" b="1" i="0" u="none" strike="noStrike" cap="none" dirty="0">
              <a:solidFill>
                <a:srgbClr val="14314E"/>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000"/>
              <a:buFont typeface="Calibri"/>
              <a:buNone/>
            </a:pPr>
            <a:endParaRPr lang="en-US" sz="2000" b="0" i="1" u="none" strike="noStrike" cap="none" dirty="0">
              <a:solidFill>
                <a:srgbClr val="14314E"/>
              </a:solidFill>
              <a:latin typeface="Calibri"/>
              <a:ea typeface="Calibri"/>
              <a:cs typeface="Calibri"/>
              <a:sym typeface="Calibri"/>
            </a:endParaRPr>
          </a:p>
        </p:txBody>
      </p:sp>
      <p:sp>
        <p:nvSpPr>
          <p:cNvPr id="5" name="Google Shape;79;p4">
            <a:extLst>
              <a:ext uri="{FF2B5EF4-FFF2-40B4-BE49-F238E27FC236}">
                <a16:creationId xmlns:a16="http://schemas.microsoft.com/office/drawing/2014/main" id="{410BB578-262A-B661-B69C-0B61E0511D03}"/>
              </a:ext>
            </a:extLst>
          </p:cNvPr>
          <p:cNvSpPr txBox="1">
            <a:spLocks/>
          </p:cNvSpPr>
          <p:nvPr/>
        </p:nvSpPr>
        <p:spPr>
          <a:xfrm>
            <a:off x="678544" y="679569"/>
            <a:ext cx="10819042"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2000"/>
              <a:buFont typeface="Calibri"/>
              <a:buNone/>
            </a:pPr>
            <a:r>
              <a:rPr lang="en-AU" sz="4200" dirty="0">
                <a:solidFill>
                  <a:srgbClr val="14314E"/>
                </a:solidFill>
                <a:latin typeface="Arial Black" panose="020B0A04020102020204" pitchFamily="34" charset="0"/>
                <a:sym typeface="Calibri"/>
              </a:rPr>
              <a:t>Extension opportunities</a:t>
            </a:r>
            <a:endParaRPr lang="en-AU" sz="4200" i="0" u="none" strike="noStrike" cap="none" dirty="0">
              <a:solidFill>
                <a:srgbClr val="14314E"/>
              </a:solidFill>
              <a:latin typeface="Arial Black" panose="020B0A04020102020204" pitchFamily="34" charset="0"/>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9" name="Picture 8" descr="A black background with white text&#10;&#10;Description automatically generated">
            <a:extLst>
              <a:ext uri="{FF2B5EF4-FFF2-40B4-BE49-F238E27FC236}">
                <a16:creationId xmlns:a16="http://schemas.microsoft.com/office/drawing/2014/main" id="{79FF26D7-F5AC-0F40-B5B1-9AA1A6F05510}"/>
              </a:ext>
            </a:extLst>
          </p:cNvPr>
          <p:cNvPicPr>
            <a:picLocks noChangeAspect="1"/>
          </p:cNvPicPr>
          <p:nvPr/>
        </p:nvPicPr>
        <p:blipFill rotWithShape="1">
          <a:blip r:embed="rId3"/>
          <a:srcRect t="37823" b="31779"/>
          <a:stretch/>
        </p:blipFill>
        <p:spPr>
          <a:xfrm>
            <a:off x="7594533" y="6162259"/>
            <a:ext cx="3023622" cy="437324"/>
          </a:xfrm>
          <a:prstGeom prst="rect">
            <a:avLst/>
          </a:prstGeom>
        </p:spPr>
      </p:pic>
      <p:pic>
        <p:nvPicPr>
          <p:cNvPr id="7" name="Picture 6" descr="A logo of a boat&#10;&#10;Description automatically generated">
            <a:extLst>
              <a:ext uri="{FF2B5EF4-FFF2-40B4-BE49-F238E27FC236}">
                <a16:creationId xmlns:a16="http://schemas.microsoft.com/office/drawing/2014/main" id="{8D3F355F-F575-6AEA-376E-4DB6A81AA9A1}"/>
              </a:ext>
            </a:extLst>
          </p:cNvPr>
          <p:cNvPicPr>
            <a:picLocks noChangeAspect="1"/>
          </p:cNvPicPr>
          <p:nvPr/>
        </p:nvPicPr>
        <p:blipFill rotWithShape="1">
          <a:blip r:embed="rId4"/>
          <a:srcRect l="14429" t="-465" r="10828" b="28331"/>
          <a:stretch/>
        </p:blipFill>
        <p:spPr>
          <a:xfrm>
            <a:off x="7767731" y="4689282"/>
            <a:ext cx="3082203" cy="1415332"/>
          </a:xfrm>
          <a:prstGeom prst="rect">
            <a:avLst/>
          </a:prstGeom>
        </p:spPr>
      </p:pic>
      <p:pic>
        <p:nvPicPr>
          <p:cNvPr id="22" name="Picture 21" descr="A black background with white text&#10;&#10;Description automatically generated">
            <a:extLst>
              <a:ext uri="{FF2B5EF4-FFF2-40B4-BE49-F238E27FC236}">
                <a16:creationId xmlns:a16="http://schemas.microsoft.com/office/drawing/2014/main" id="{859AC949-8E64-478E-A0DC-F99A02AE32E2}"/>
              </a:ext>
            </a:extLst>
          </p:cNvPr>
          <p:cNvPicPr>
            <a:picLocks noChangeAspect="1"/>
          </p:cNvPicPr>
          <p:nvPr/>
        </p:nvPicPr>
        <p:blipFill rotWithShape="1">
          <a:blip r:embed="rId5"/>
          <a:srcRect l="13271" t="21122" r="12045" b="50000"/>
          <a:stretch/>
        </p:blipFill>
        <p:spPr>
          <a:xfrm>
            <a:off x="524092" y="477385"/>
            <a:ext cx="2052128" cy="37754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5" name="Picture 4" descr="A blue and black text on a black background&#10;&#10;Description automatically generated">
            <a:extLst>
              <a:ext uri="{FF2B5EF4-FFF2-40B4-BE49-F238E27FC236}">
                <a16:creationId xmlns:a16="http://schemas.microsoft.com/office/drawing/2014/main" id="{031398A3-F222-CA37-6FB7-114B17A1AA1C}"/>
              </a:ext>
            </a:extLst>
          </p:cNvPr>
          <p:cNvPicPr>
            <a:picLocks noChangeAspect="1"/>
          </p:cNvPicPr>
          <p:nvPr/>
        </p:nvPicPr>
        <p:blipFill rotWithShape="1">
          <a:blip r:embed="rId3"/>
          <a:srcRect t="19305"/>
          <a:stretch/>
        </p:blipFill>
        <p:spPr>
          <a:xfrm>
            <a:off x="-4424" y="363622"/>
            <a:ext cx="12196424" cy="649437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4" name="Picture 3" descr="A blue and black text on a black background&#10;&#10;Description automatically generated">
            <a:extLst>
              <a:ext uri="{FF2B5EF4-FFF2-40B4-BE49-F238E27FC236}">
                <a16:creationId xmlns:a16="http://schemas.microsoft.com/office/drawing/2014/main" id="{16BA6D4A-FB4A-A405-F954-A0562DCFCE61}"/>
              </a:ext>
            </a:extLst>
          </p:cNvPr>
          <p:cNvPicPr>
            <a:picLocks noChangeAspect="1"/>
          </p:cNvPicPr>
          <p:nvPr/>
        </p:nvPicPr>
        <p:blipFill rotWithShape="1">
          <a:blip r:embed="rId3"/>
          <a:srcRect t="34410"/>
          <a:stretch/>
        </p:blipFill>
        <p:spPr>
          <a:xfrm>
            <a:off x="0" y="1581150"/>
            <a:ext cx="12192001" cy="5276850"/>
          </a:xfrm>
          <a:prstGeom prst="rect">
            <a:avLst/>
          </a:prstGeom>
        </p:spPr>
      </p:pic>
    </p:spTree>
    <p:extLst>
      <p:ext uri="{BB962C8B-B14F-4D97-AF65-F5344CB8AC3E}">
        <p14:creationId xmlns:p14="http://schemas.microsoft.com/office/powerpoint/2010/main" val="4279702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4"/>
          <p:cNvSpPr txBox="1">
            <a:spLocks noGrp="1"/>
          </p:cNvSpPr>
          <p:nvPr>
            <p:ph type="body" idx="4294967295"/>
          </p:nvPr>
        </p:nvSpPr>
        <p:spPr>
          <a:xfrm>
            <a:off x="678544" y="1686277"/>
            <a:ext cx="11166125" cy="36667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ct val="100000"/>
              <a:buNone/>
            </a:pPr>
            <a:r>
              <a:rPr lang="en-US" sz="1500" dirty="0">
                <a:solidFill>
                  <a:srgbClr val="14314E"/>
                </a:solidFill>
              </a:rPr>
              <a:t>Every day, we supply South West Victoria with sustainable water services, while leading our communities towards a healthier, more prosperous future. It’s a commitment that we’re proud to make to the region we call home.</a:t>
            </a:r>
            <a:endParaRPr sz="1500" dirty="0">
              <a:solidFill>
                <a:srgbClr val="14314E"/>
              </a:solidFill>
            </a:endParaRPr>
          </a:p>
          <a:p>
            <a:pPr marL="0" lvl="0" indent="0" algn="l" rtl="0">
              <a:lnSpc>
                <a:spcPct val="100000"/>
              </a:lnSpc>
              <a:spcBef>
                <a:spcPts val="1000"/>
              </a:spcBef>
              <a:spcAft>
                <a:spcPts val="0"/>
              </a:spcAft>
              <a:buClr>
                <a:schemeClr val="dk1"/>
              </a:buClr>
              <a:buSzPct val="100000"/>
              <a:buNone/>
            </a:pPr>
            <a:r>
              <a:rPr lang="en-US" sz="1500" b="1" dirty="0">
                <a:solidFill>
                  <a:srgbClr val="14314E"/>
                </a:solidFill>
              </a:rPr>
              <a:t>We’re your local, dependable experts</a:t>
            </a:r>
            <a:endParaRPr sz="1500" dirty="0">
              <a:solidFill>
                <a:srgbClr val="14314E"/>
              </a:solidFill>
            </a:endParaRPr>
          </a:p>
          <a:p>
            <a:pPr marL="0" lvl="0" indent="0" algn="l" rtl="0">
              <a:lnSpc>
                <a:spcPct val="100000"/>
              </a:lnSpc>
              <a:spcBef>
                <a:spcPts val="1000"/>
              </a:spcBef>
              <a:spcAft>
                <a:spcPts val="0"/>
              </a:spcAft>
              <a:buClr>
                <a:schemeClr val="dk1"/>
              </a:buClr>
              <a:buSzPct val="100000"/>
              <a:buNone/>
            </a:pPr>
            <a:r>
              <a:rPr lang="en-US" sz="1500" dirty="0">
                <a:solidFill>
                  <a:srgbClr val="14314E"/>
                </a:solidFill>
              </a:rPr>
              <a:t>From the South Australian border to the </a:t>
            </a:r>
            <a:r>
              <a:rPr lang="en-US" sz="1500" dirty="0" err="1">
                <a:solidFill>
                  <a:srgbClr val="14314E"/>
                </a:solidFill>
              </a:rPr>
              <a:t>Otways</a:t>
            </a:r>
            <a:r>
              <a:rPr lang="en-US" sz="1500" dirty="0">
                <a:solidFill>
                  <a:srgbClr val="14314E"/>
                </a:solidFill>
              </a:rPr>
              <a:t>. From the Grampians to the coast. Our services take care of more than 30 communities, including residents, farmers, businesses and industries. It’s our responsibility to supply you with fresh water, from source to tap, and manage sewage to protect your health and wellbeing.</a:t>
            </a:r>
            <a:endParaRPr sz="1500" dirty="0">
              <a:solidFill>
                <a:srgbClr val="14314E"/>
              </a:solidFill>
            </a:endParaRPr>
          </a:p>
          <a:p>
            <a:pPr marL="0" lvl="0" indent="0" algn="l" rtl="0">
              <a:lnSpc>
                <a:spcPct val="100000"/>
              </a:lnSpc>
              <a:spcBef>
                <a:spcPts val="1000"/>
              </a:spcBef>
              <a:spcAft>
                <a:spcPts val="0"/>
              </a:spcAft>
              <a:buClr>
                <a:schemeClr val="dk1"/>
              </a:buClr>
              <a:buSzPct val="100000"/>
              <a:buNone/>
            </a:pPr>
            <a:r>
              <a:rPr lang="en-US" sz="1500" dirty="0">
                <a:solidFill>
                  <a:srgbClr val="14314E"/>
                </a:solidFill>
              </a:rPr>
              <a:t>Putting people first comes naturally to us so we’re here to help with more affordable, reliable and </a:t>
            </a:r>
            <a:r>
              <a:rPr lang="en-US" sz="1500" dirty="0" err="1">
                <a:solidFill>
                  <a:srgbClr val="14314E"/>
                </a:solidFill>
              </a:rPr>
              <a:t>personalised</a:t>
            </a:r>
            <a:r>
              <a:rPr lang="en-US" sz="1500" dirty="0">
                <a:solidFill>
                  <a:srgbClr val="14314E"/>
                </a:solidFill>
              </a:rPr>
              <a:t> service. You’ll see us around, in towns and on streets, maintaining and upgrading the pipes, pump stations and treatment plants we all need.</a:t>
            </a:r>
            <a:endParaRPr sz="1500" dirty="0">
              <a:solidFill>
                <a:srgbClr val="14314E"/>
              </a:solidFill>
            </a:endParaRPr>
          </a:p>
          <a:p>
            <a:pPr marL="0" lvl="0" indent="0" algn="l" rtl="0">
              <a:lnSpc>
                <a:spcPct val="100000"/>
              </a:lnSpc>
              <a:spcBef>
                <a:spcPts val="1000"/>
              </a:spcBef>
              <a:spcAft>
                <a:spcPts val="0"/>
              </a:spcAft>
              <a:buClr>
                <a:schemeClr val="dk1"/>
              </a:buClr>
              <a:buSzPct val="100000"/>
              <a:buNone/>
            </a:pPr>
            <a:r>
              <a:rPr lang="en-US" sz="1500" b="1" dirty="0">
                <a:solidFill>
                  <a:srgbClr val="14314E"/>
                </a:solidFill>
              </a:rPr>
              <a:t>We’re making a real and positive difference</a:t>
            </a:r>
            <a:endParaRPr sz="1500" dirty="0">
              <a:solidFill>
                <a:srgbClr val="14314E"/>
              </a:solidFill>
            </a:endParaRPr>
          </a:p>
          <a:p>
            <a:pPr marL="0" lvl="0" indent="0" algn="l" rtl="0">
              <a:lnSpc>
                <a:spcPct val="100000"/>
              </a:lnSpc>
              <a:spcBef>
                <a:spcPts val="1000"/>
              </a:spcBef>
              <a:spcAft>
                <a:spcPts val="0"/>
              </a:spcAft>
              <a:buClr>
                <a:schemeClr val="dk1"/>
              </a:buClr>
              <a:buSzPct val="100000"/>
              <a:buNone/>
            </a:pPr>
            <a:r>
              <a:rPr lang="en-US" sz="1500" dirty="0">
                <a:solidFill>
                  <a:srgbClr val="14314E"/>
                </a:solidFill>
              </a:rPr>
              <a:t>As locals, we’re driven to shape our region for the better. We’re committed to working with our communities and strategic partners to support the health and wellbeing of our people and protect our natural environment. We simply believe it’s the right thing to do and it all comes back to our greater vision to go beyond water for stronger communities.</a:t>
            </a:r>
            <a:endParaRPr sz="1500" dirty="0">
              <a:solidFill>
                <a:srgbClr val="14314E"/>
              </a:solidFill>
            </a:endParaRPr>
          </a:p>
          <a:p>
            <a:pPr marL="0" lvl="0" indent="0" algn="l" rtl="0">
              <a:lnSpc>
                <a:spcPct val="100000"/>
              </a:lnSpc>
              <a:spcBef>
                <a:spcPts val="1000"/>
              </a:spcBef>
              <a:spcAft>
                <a:spcPts val="0"/>
              </a:spcAft>
              <a:buClr>
                <a:schemeClr val="dk1"/>
              </a:buClr>
              <a:buSzPct val="100000"/>
              <a:buNone/>
            </a:pPr>
            <a:r>
              <a:rPr lang="en-US" sz="1500" dirty="0">
                <a:solidFill>
                  <a:srgbClr val="14314E"/>
                </a:solidFill>
              </a:rPr>
              <a:t>It’s about delivering sustainable water services together with positive changer our region – and we’re proud to be leading the way.</a:t>
            </a:r>
            <a:endParaRPr sz="1500" dirty="0">
              <a:solidFill>
                <a:srgbClr val="14314E"/>
              </a:solidFill>
            </a:endParaRPr>
          </a:p>
        </p:txBody>
      </p:sp>
      <p:sp>
        <p:nvSpPr>
          <p:cNvPr id="79" name="Google Shape;79;p4"/>
          <p:cNvSpPr txBox="1">
            <a:spLocks noGrp="1"/>
          </p:cNvSpPr>
          <p:nvPr>
            <p:ph type="title" idx="4294967295"/>
          </p:nvPr>
        </p:nvSpPr>
        <p:spPr>
          <a:xfrm>
            <a:off x="678545" y="711466"/>
            <a:ext cx="388393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Black"/>
              <a:buNone/>
            </a:pPr>
            <a:r>
              <a:rPr lang="en-US" sz="4200" dirty="0">
                <a:solidFill>
                  <a:srgbClr val="14314E"/>
                </a:solidFill>
              </a:rPr>
              <a:t>About us</a:t>
            </a:r>
            <a:endParaRPr sz="4200" dirty="0">
              <a:solidFill>
                <a:srgbClr val="14314E"/>
              </a:solidFill>
            </a:endParaRPr>
          </a:p>
        </p:txBody>
      </p:sp>
      <p:sp>
        <p:nvSpPr>
          <p:cNvPr id="4" name="TextBox 3">
            <a:extLst>
              <a:ext uri="{FF2B5EF4-FFF2-40B4-BE49-F238E27FC236}">
                <a16:creationId xmlns:a16="http://schemas.microsoft.com/office/drawing/2014/main" id="{A0FDEE3F-52F0-FF28-7186-6CD90631DEA5}"/>
              </a:ext>
            </a:extLst>
          </p:cNvPr>
          <p:cNvSpPr txBox="1"/>
          <p:nvPr/>
        </p:nvSpPr>
        <p:spPr>
          <a:xfrm>
            <a:off x="3048886" y="3280428"/>
            <a:ext cx="6097772" cy="307777"/>
          </a:xfrm>
          <a:prstGeom prst="rect">
            <a:avLst/>
          </a:prstGeom>
          <a:noFill/>
        </p:spPr>
        <p:txBody>
          <a:bodyPr wrap="square">
            <a:spAutoFit/>
          </a:bodyPr>
          <a:lstStyle/>
          <a:p>
            <a:pPr marL="0" marR="0" lvl="0" indent="0" rtl="0">
              <a:lnSpc>
                <a:spcPct val="100000"/>
              </a:lnSpc>
              <a:spcBef>
                <a:spcPts val="0"/>
              </a:spcBef>
              <a:spcAft>
                <a:spcPts val="0"/>
              </a:spcAft>
              <a:buClr>
                <a:schemeClr val="lt1"/>
              </a:buClr>
              <a:buSzPts val="7200"/>
              <a:buFont typeface="Arial"/>
              <a:buNone/>
            </a:pPr>
            <a:r>
              <a:rPr lang="en-US" sz="1400" kern="1200" dirty="0">
                <a:solidFill>
                  <a:srgbClr val="14314E"/>
                </a:solidFill>
                <a:latin typeface="+mj-lt"/>
              </a:rPr>
              <a:t>er catchment, treatment and supply in our region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8" name="Google Shape;88;p5" descr="A picture containing text, map, world&#10;&#10;Description automatically generated"/>
          <p:cNvPicPr preferRelativeResize="0"/>
          <p:nvPr/>
        </p:nvPicPr>
        <p:blipFill rotWithShape="1">
          <a:blip r:embed="rId3">
            <a:alphaModFix/>
          </a:blip>
          <a:srcRect r="5358"/>
          <a:stretch/>
        </p:blipFill>
        <p:spPr>
          <a:xfrm>
            <a:off x="2569562" y="785897"/>
            <a:ext cx="9328272" cy="5102321"/>
          </a:xfrm>
          <a:prstGeom prst="rect">
            <a:avLst/>
          </a:prstGeom>
          <a:noFill/>
          <a:ln>
            <a:noFill/>
          </a:ln>
        </p:spPr>
      </p:pic>
      <p:sp>
        <p:nvSpPr>
          <p:cNvPr id="13" name="Google Shape;79;p4">
            <a:extLst>
              <a:ext uri="{FF2B5EF4-FFF2-40B4-BE49-F238E27FC236}">
                <a16:creationId xmlns:a16="http://schemas.microsoft.com/office/drawing/2014/main" id="{CD999F03-DA46-FD8A-F087-A875ACB77C18}"/>
              </a:ext>
            </a:extLst>
          </p:cNvPr>
          <p:cNvSpPr txBox="1">
            <a:spLocks/>
          </p:cNvSpPr>
          <p:nvPr/>
        </p:nvSpPr>
        <p:spPr>
          <a:xfrm>
            <a:off x="678545" y="785897"/>
            <a:ext cx="3138543" cy="175528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200" dirty="0">
                <a:solidFill>
                  <a:srgbClr val="14314E"/>
                </a:solidFill>
              </a:rPr>
              <a:t>Our region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7" name="Google Shape;79;p4">
            <a:extLst>
              <a:ext uri="{FF2B5EF4-FFF2-40B4-BE49-F238E27FC236}">
                <a16:creationId xmlns:a16="http://schemas.microsoft.com/office/drawing/2014/main" id="{2DFEC8B3-EEEF-BF09-EC85-3E050D9A5E30}"/>
              </a:ext>
            </a:extLst>
          </p:cNvPr>
          <p:cNvSpPr txBox="1">
            <a:spLocks/>
          </p:cNvSpPr>
          <p:nvPr/>
        </p:nvSpPr>
        <p:spPr>
          <a:xfrm>
            <a:off x="678545" y="679569"/>
            <a:ext cx="620072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rtl="0">
              <a:lnSpc>
                <a:spcPct val="125000"/>
              </a:lnSpc>
              <a:spcBef>
                <a:spcPts val="0"/>
              </a:spcBef>
              <a:spcAft>
                <a:spcPts val="0"/>
              </a:spcAft>
              <a:buClr>
                <a:schemeClr val="dk1"/>
              </a:buClr>
              <a:buSzPts val="1100"/>
              <a:buFont typeface="Arial"/>
              <a:buNone/>
            </a:pPr>
            <a:r>
              <a:rPr lang="en-AU" sz="4200" i="0" u="none" strike="noStrike" cap="none" dirty="0">
                <a:solidFill>
                  <a:srgbClr val="14314E"/>
                </a:solidFill>
                <a:latin typeface="Arial Black" panose="020B0A04020102020204" pitchFamily="34" charset="0"/>
                <a:sym typeface="Arial"/>
              </a:rPr>
              <a:t>Success criteria</a:t>
            </a:r>
          </a:p>
        </p:txBody>
      </p:sp>
      <p:sp>
        <p:nvSpPr>
          <p:cNvPr id="8" name="Google Shape;78;p4">
            <a:extLst>
              <a:ext uri="{FF2B5EF4-FFF2-40B4-BE49-F238E27FC236}">
                <a16:creationId xmlns:a16="http://schemas.microsoft.com/office/drawing/2014/main" id="{C2F682C6-8AC1-9C40-EB65-DB83DC3F6B90}"/>
              </a:ext>
            </a:extLst>
          </p:cNvPr>
          <p:cNvSpPr txBox="1">
            <a:spLocks/>
          </p:cNvSpPr>
          <p:nvPr/>
        </p:nvSpPr>
        <p:spPr>
          <a:xfrm>
            <a:off x="678546" y="1980472"/>
            <a:ext cx="5216348" cy="33535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lvl="0" indent="-349250" algn="l" rtl="0">
              <a:lnSpc>
                <a:spcPct val="100000"/>
              </a:lnSpc>
              <a:spcBef>
                <a:spcPts val="0"/>
              </a:spcBef>
              <a:spcAft>
                <a:spcPts val="0"/>
              </a:spcAft>
              <a:buSzPts val="1900"/>
              <a:buFont typeface="Arial"/>
              <a:buChar char="●"/>
            </a:pPr>
            <a:r>
              <a:rPr lang="en-US" sz="2000" dirty="0"/>
              <a:t>I can describe the flow of water in the natural water cycle.</a:t>
            </a:r>
          </a:p>
          <a:p>
            <a:pPr marL="107950" lvl="0" indent="0" algn="l" rtl="0">
              <a:lnSpc>
                <a:spcPct val="100000"/>
              </a:lnSpc>
              <a:spcBef>
                <a:spcPts val="0"/>
              </a:spcBef>
              <a:spcAft>
                <a:spcPts val="0"/>
              </a:spcAft>
              <a:buSzPts val="1900"/>
              <a:buNone/>
            </a:pPr>
            <a:endParaRPr lang="en-US" sz="2000" dirty="0"/>
          </a:p>
          <a:p>
            <a:pPr marL="457200" lvl="0" indent="-349250" algn="l" rtl="0">
              <a:lnSpc>
                <a:spcPct val="100000"/>
              </a:lnSpc>
              <a:spcBef>
                <a:spcPts val="0"/>
              </a:spcBef>
              <a:spcAft>
                <a:spcPts val="0"/>
              </a:spcAft>
              <a:buSzPts val="1900"/>
              <a:buFont typeface="Arial"/>
              <a:buChar char="●"/>
            </a:pPr>
            <a:r>
              <a:rPr lang="en-US" sz="2000" dirty="0"/>
              <a:t>I can compare and contrast the natural and urban water cycles.</a:t>
            </a:r>
          </a:p>
          <a:p>
            <a:pPr marL="107950" lvl="0" indent="0" algn="l" rtl="0">
              <a:lnSpc>
                <a:spcPct val="100000"/>
              </a:lnSpc>
              <a:spcBef>
                <a:spcPts val="0"/>
              </a:spcBef>
              <a:spcAft>
                <a:spcPts val="0"/>
              </a:spcAft>
              <a:buSzPts val="1900"/>
              <a:buNone/>
            </a:pPr>
            <a:endParaRPr lang="en-US" sz="2000" dirty="0"/>
          </a:p>
          <a:p>
            <a:pPr marL="457200" lvl="0" indent="-349250" algn="l" rtl="0">
              <a:lnSpc>
                <a:spcPct val="100000"/>
              </a:lnSpc>
              <a:spcBef>
                <a:spcPts val="0"/>
              </a:spcBef>
              <a:spcAft>
                <a:spcPts val="0"/>
              </a:spcAft>
              <a:buSzPts val="1900"/>
              <a:buFont typeface="Arial"/>
              <a:buChar char="●"/>
            </a:pPr>
            <a:r>
              <a:rPr lang="en-US" sz="2000" dirty="0"/>
              <a:t>I can outline who manages water in our water region.</a:t>
            </a:r>
          </a:p>
        </p:txBody>
      </p:sp>
      <p:pic>
        <p:nvPicPr>
          <p:cNvPr id="269" name="Google Shape;269;p6"/>
          <p:cNvPicPr preferRelativeResize="0"/>
          <p:nvPr/>
        </p:nvPicPr>
        <p:blipFill rotWithShape="1">
          <a:blip r:embed="rId3">
            <a:alphaModFix/>
          </a:blip>
          <a:srcRect l="21014" r="22738" b="4"/>
          <a:stretch/>
        </p:blipFill>
        <p:spPr>
          <a:xfrm>
            <a:off x="5892541" y="2664529"/>
            <a:ext cx="3600000" cy="3600000"/>
          </a:xfrm>
          <a:custGeom>
            <a:avLst/>
            <a:gdLst/>
            <a:ahLst/>
            <a:cxnLst/>
            <a:rect l="l" t="t" r="r" b="b"/>
            <a:pathLst>
              <a:path w="2593464" h="2593464" extrusionOk="0">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ln>
            <a:noFill/>
          </a:ln>
        </p:spPr>
      </p:pic>
      <p:pic>
        <p:nvPicPr>
          <p:cNvPr id="11" name="Picture 10" descr="A pond surrounded by trees and fields&#10;&#10;Description automatically generated">
            <a:extLst>
              <a:ext uri="{FF2B5EF4-FFF2-40B4-BE49-F238E27FC236}">
                <a16:creationId xmlns:a16="http://schemas.microsoft.com/office/drawing/2014/main" id="{958F03AA-585D-352A-8C7D-F27C52555182}"/>
              </a:ext>
            </a:extLst>
          </p:cNvPr>
          <p:cNvPicPr>
            <a:picLocks noChangeAspect="1"/>
          </p:cNvPicPr>
          <p:nvPr/>
        </p:nvPicPr>
        <p:blipFill rotWithShape="1">
          <a:blip r:embed="rId4"/>
          <a:srcRect l="16464" r="8538" b="3"/>
          <a:stretch/>
        </p:blipFill>
        <p:spPr>
          <a:xfrm>
            <a:off x="8249313" y="1118597"/>
            <a:ext cx="3564000" cy="3564000"/>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7" name="Google Shape;79;p4">
            <a:extLst>
              <a:ext uri="{FF2B5EF4-FFF2-40B4-BE49-F238E27FC236}">
                <a16:creationId xmlns:a16="http://schemas.microsoft.com/office/drawing/2014/main" id="{BEB64BBB-987F-208E-A503-4149F2379C71}"/>
              </a:ext>
            </a:extLst>
          </p:cNvPr>
          <p:cNvSpPr txBox="1">
            <a:spLocks/>
          </p:cNvSpPr>
          <p:nvPr/>
        </p:nvSpPr>
        <p:spPr>
          <a:xfrm>
            <a:off x="678545" y="679569"/>
            <a:ext cx="620072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AU" sz="4200" dirty="0">
                <a:solidFill>
                  <a:srgbClr val="14314E"/>
                </a:solidFill>
                <a:latin typeface="Arial Black" panose="020B0A04020102020204" pitchFamily="34" charset="0"/>
              </a:rPr>
              <a:t>Learning intentions</a:t>
            </a:r>
            <a:endParaRPr lang="en-US" sz="4200" dirty="0">
              <a:solidFill>
                <a:srgbClr val="14314E"/>
              </a:solidFill>
            </a:endParaRPr>
          </a:p>
        </p:txBody>
      </p:sp>
      <p:pic>
        <p:nvPicPr>
          <p:cNvPr id="257" name="Google Shape;257;g2d05c5a6c36_0_0"/>
          <p:cNvPicPr preferRelativeResize="0"/>
          <p:nvPr/>
        </p:nvPicPr>
        <p:blipFill rotWithShape="1">
          <a:blip r:embed="rId3">
            <a:alphaModFix/>
          </a:blip>
          <a:srcRect l="17448" r="7552"/>
          <a:stretch/>
        </p:blipFill>
        <p:spPr>
          <a:xfrm>
            <a:off x="5924346" y="2671496"/>
            <a:ext cx="3564000" cy="3564000"/>
          </a:xfrm>
          <a:custGeom>
            <a:avLst/>
            <a:gdLst/>
            <a:ahLst/>
            <a:cxnLst/>
            <a:rect l="l" t="t" r="r" b="b"/>
            <a:pathLst>
              <a:path w="2255084" h="2255084" extrusionOk="0">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a:noFill/>
          <a:ln>
            <a:noFill/>
          </a:ln>
        </p:spPr>
      </p:pic>
      <p:pic>
        <p:nvPicPr>
          <p:cNvPr id="258" name="Google Shape;258;g2d05c5a6c36_0_0"/>
          <p:cNvPicPr preferRelativeResize="0"/>
          <p:nvPr/>
        </p:nvPicPr>
        <p:blipFill rotWithShape="1">
          <a:blip r:embed="rId4">
            <a:alphaModFix/>
          </a:blip>
          <a:srcRect l="23974" r="19777" b="3"/>
          <a:stretch/>
        </p:blipFill>
        <p:spPr>
          <a:xfrm>
            <a:off x="8272386" y="1118596"/>
            <a:ext cx="3564000" cy="3564000"/>
          </a:xfrm>
          <a:custGeom>
            <a:avLst/>
            <a:gdLst/>
            <a:ahLst/>
            <a:cxnLst/>
            <a:rect l="l" t="t" r="r" b="b"/>
            <a:pathLst>
              <a:path w="2479422" h="2479422" extrusionOk="0">
                <a:moveTo>
                  <a:pt x="1239711" y="0"/>
                </a:moveTo>
                <a:cubicBezTo>
                  <a:pt x="1924384" y="0"/>
                  <a:pt x="2479422" y="555038"/>
                  <a:pt x="2479422" y="1239711"/>
                </a:cubicBezTo>
                <a:cubicBezTo>
                  <a:pt x="2479422" y="1924384"/>
                  <a:pt x="1924384" y="2479422"/>
                  <a:pt x="1239711" y="2479422"/>
                </a:cubicBezTo>
                <a:cubicBezTo>
                  <a:pt x="555038" y="2479422"/>
                  <a:pt x="0" y="1924384"/>
                  <a:pt x="0" y="1239711"/>
                </a:cubicBezTo>
                <a:cubicBezTo>
                  <a:pt x="0" y="555038"/>
                  <a:pt x="555038" y="0"/>
                  <a:pt x="1239711" y="0"/>
                </a:cubicBezTo>
                <a:close/>
              </a:path>
            </a:pathLst>
          </a:custGeom>
          <a:noFill/>
          <a:ln>
            <a:noFill/>
          </a:ln>
        </p:spPr>
      </p:pic>
      <p:sp>
        <p:nvSpPr>
          <p:cNvPr id="6" name="Google Shape;78;p4">
            <a:extLst>
              <a:ext uri="{FF2B5EF4-FFF2-40B4-BE49-F238E27FC236}">
                <a16:creationId xmlns:a16="http://schemas.microsoft.com/office/drawing/2014/main" id="{892F96CC-D417-882E-10E5-6F68E7E57CD0}"/>
              </a:ext>
            </a:extLst>
          </p:cNvPr>
          <p:cNvSpPr txBox="1">
            <a:spLocks/>
          </p:cNvSpPr>
          <p:nvPr/>
        </p:nvSpPr>
        <p:spPr>
          <a:xfrm>
            <a:off x="678546" y="1686277"/>
            <a:ext cx="5216348" cy="40659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Clr>
                <a:schemeClr val="dk1"/>
              </a:buClr>
              <a:buSzPts val="1100"/>
              <a:buFont typeface="Arial"/>
              <a:buNone/>
            </a:pPr>
            <a:endParaRPr lang="en-US" sz="2000" b="1" dirty="0"/>
          </a:p>
          <a:p>
            <a:pPr marL="457200" lvl="0" indent="-349250" algn="l" rtl="0">
              <a:lnSpc>
                <a:spcPct val="100000"/>
              </a:lnSpc>
              <a:spcBef>
                <a:spcPts val="0"/>
              </a:spcBef>
              <a:spcAft>
                <a:spcPts val="0"/>
              </a:spcAft>
              <a:buClr>
                <a:schemeClr val="dk1"/>
              </a:buClr>
              <a:buSzPts val="1900"/>
              <a:buChar char="●"/>
            </a:pPr>
            <a:r>
              <a:rPr lang="en-US" sz="2000" dirty="0">
                <a:solidFill>
                  <a:schemeClr val="dk1"/>
                </a:solidFill>
              </a:rPr>
              <a:t>To understand that water is a renewable resource that moves in cycles. </a:t>
            </a:r>
            <a:br>
              <a:rPr lang="en-US" sz="2000" dirty="0">
                <a:solidFill>
                  <a:schemeClr val="dk1"/>
                </a:solidFill>
              </a:rPr>
            </a:br>
            <a:endParaRPr lang="en-US" sz="2000" dirty="0">
              <a:solidFill>
                <a:schemeClr val="dk1"/>
              </a:solidFill>
            </a:endParaRPr>
          </a:p>
          <a:p>
            <a:pPr marL="457200" lvl="0" indent="-349250" algn="l" rtl="0">
              <a:lnSpc>
                <a:spcPct val="100000"/>
              </a:lnSpc>
              <a:spcBef>
                <a:spcPts val="0"/>
              </a:spcBef>
              <a:spcAft>
                <a:spcPts val="0"/>
              </a:spcAft>
              <a:buClr>
                <a:schemeClr val="dk1"/>
              </a:buClr>
              <a:buSzPts val="1900"/>
              <a:buChar char="●"/>
            </a:pPr>
            <a:r>
              <a:rPr lang="en-US" sz="2000" dirty="0">
                <a:solidFill>
                  <a:schemeClr val="dk1"/>
                </a:solidFill>
              </a:rPr>
              <a:t>To consider the water cycle in terms of changes of states of matter.</a:t>
            </a:r>
            <a:br>
              <a:rPr lang="en-US" sz="2000" dirty="0">
                <a:solidFill>
                  <a:schemeClr val="dk1"/>
                </a:solidFill>
              </a:rPr>
            </a:br>
            <a:endParaRPr lang="en-US" sz="2000" dirty="0">
              <a:solidFill>
                <a:schemeClr val="dk1"/>
              </a:solidFill>
            </a:endParaRPr>
          </a:p>
          <a:p>
            <a:pPr marL="457200" lvl="0" indent="-349250" algn="l" rtl="0">
              <a:lnSpc>
                <a:spcPct val="100000"/>
              </a:lnSpc>
              <a:spcBef>
                <a:spcPts val="0"/>
              </a:spcBef>
              <a:spcAft>
                <a:spcPts val="0"/>
              </a:spcAft>
              <a:buClr>
                <a:schemeClr val="dk1"/>
              </a:buClr>
              <a:buSzPts val="1900"/>
              <a:buChar char="●"/>
            </a:pPr>
            <a:r>
              <a:rPr lang="en-US" sz="2000" dirty="0">
                <a:solidFill>
                  <a:schemeClr val="dk1"/>
                </a:solidFill>
              </a:rPr>
              <a:t>To investigate factors that influence the water cycle in nature.</a:t>
            </a:r>
            <a:br>
              <a:rPr lang="en-US" sz="2000" dirty="0">
                <a:solidFill>
                  <a:schemeClr val="dk1"/>
                </a:solidFill>
              </a:rPr>
            </a:br>
            <a:endParaRPr lang="en-US" sz="2000" dirty="0">
              <a:solidFill>
                <a:schemeClr val="dk1"/>
              </a:solidFill>
            </a:endParaRPr>
          </a:p>
          <a:p>
            <a:pPr marL="457200" lvl="0" indent="-349250" algn="l" rtl="0">
              <a:lnSpc>
                <a:spcPct val="100000"/>
              </a:lnSpc>
              <a:spcBef>
                <a:spcPts val="0"/>
              </a:spcBef>
              <a:spcAft>
                <a:spcPts val="0"/>
              </a:spcAft>
              <a:buClr>
                <a:schemeClr val="dk1"/>
              </a:buClr>
              <a:buSzPts val="1900"/>
              <a:buChar char="●"/>
            </a:pPr>
            <a:r>
              <a:rPr lang="en-US" sz="2000" dirty="0">
                <a:solidFill>
                  <a:schemeClr val="dk1"/>
                </a:solidFill>
              </a:rPr>
              <a:t>To explore how </a:t>
            </a:r>
            <a:r>
              <a:rPr lang="en-US" sz="2000" dirty="0" err="1">
                <a:solidFill>
                  <a:schemeClr val="dk1"/>
                </a:solidFill>
              </a:rPr>
              <a:t>urbanisation</a:t>
            </a:r>
            <a:r>
              <a:rPr lang="en-US" sz="2000" dirty="0">
                <a:solidFill>
                  <a:schemeClr val="dk1"/>
                </a:solidFill>
              </a:rPr>
              <a:t> and human management impact the water cycle.</a:t>
            </a:r>
          </a:p>
          <a:p>
            <a:pPr marL="457200" lvl="0" indent="0" algn="l" rtl="0">
              <a:lnSpc>
                <a:spcPct val="125000"/>
              </a:lnSpc>
              <a:spcBef>
                <a:spcPts val="0"/>
              </a:spcBef>
              <a:spcAft>
                <a:spcPts val="0"/>
              </a:spcAft>
              <a:buClr>
                <a:schemeClr val="dk1"/>
              </a:buClr>
              <a:buSzPts val="1100"/>
              <a:buFont typeface="Arial"/>
              <a:buNone/>
            </a:pPr>
            <a:endParaRPr lang="en-US" sz="2000" dirty="0">
              <a:solidFill>
                <a:schemeClr val="dk1"/>
              </a:solidFill>
            </a:endParaRPr>
          </a:p>
          <a:p>
            <a:pPr marL="228600" lvl="0" indent="0" algn="l" rtl="0">
              <a:lnSpc>
                <a:spcPct val="125000"/>
              </a:lnSpc>
              <a:spcBef>
                <a:spcPts val="0"/>
              </a:spcBef>
              <a:spcAft>
                <a:spcPts val="0"/>
              </a:spcAft>
              <a:buSzPts val="2800"/>
              <a:buNone/>
            </a:pPr>
            <a:endParaRPr lang="en-US" sz="2000" dirty="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12" name="Google Shape;79;p4">
            <a:extLst>
              <a:ext uri="{FF2B5EF4-FFF2-40B4-BE49-F238E27FC236}">
                <a16:creationId xmlns:a16="http://schemas.microsoft.com/office/drawing/2014/main" id="{9A738654-B5F1-82D6-84E1-F09A70DC76BE}"/>
              </a:ext>
            </a:extLst>
          </p:cNvPr>
          <p:cNvSpPr txBox="1">
            <a:spLocks/>
          </p:cNvSpPr>
          <p:nvPr/>
        </p:nvSpPr>
        <p:spPr>
          <a:xfrm>
            <a:off x="678545" y="679569"/>
            <a:ext cx="620072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25000"/>
              </a:lnSpc>
              <a:buSzPts val="1100"/>
            </a:pPr>
            <a:r>
              <a:rPr lang="en-AU" sz="4200" b="1" dirty="0">
                <a:solidFill>
                  <a:schemeClr val="tx1"/>
                </a:solidFill>
                <a:latin typeface="Arial Black" panose="020B0A04020102020204" pitchFamily="34" charset="0"/>
              </a:rPr>
              <a:t>Class discussion</a:t>
            </a:r>
            <a:r>
              <a:rPr lang="en-AU" sz="4200" b="1" i="1" dirty="0">
                <a:solidFill>
                  <a:schemeClr val="tx1"/>
                </a:solidFill>
                <a:latin typeface="Arial Black" panose="020B0A04020102020204" pitchFamily="34" charset="0"/>
                <a:ea typeface="Calibri"/>
                <a:cs typeface="Calibri"/>
                <a:sym typeface="Calibri"/>
              </a:rPr>
              <a:t> </a:t>
            </a:r>
            <a:endParaRPr lang="en-AU" sz="4200" dirty="0">
              <a:solidFill>
                <a:schemeClr val="tx1"/>
              </a:solidFill>
              <a:latin typeface="Arial Black" panose="020B0A04020102020204" pitchFamily="34" charset="0"/>
            </a:endParaRPr>
          </a:p>
        </p:txBody>
      </p:sp>
      <p:sp>
        <p:nvSpPr>
          <p:cNvPr id="15" name="Rectangle 14">
            <a:extLst>
              <a:ext uri="{FF2B5EF4-FFF2-40B4-BE49-F238E27FC236}">
                <a16:creationId xmlns:a16="http://schemas.microsoft.com/office/drawing/2014/main" id="{C754BB86-2A46-1437-1F87-55E8884D3407}"/>
              </a:ext>
            </a:extLst>
          </p:cNvPr>
          <p:cNvSpPr/>
          <p:nvPr/>
        </p:nvSpPr>
        <p:spPr>
          <a:xfrm>
            <a:off x="577000" y="2037151"/>
            <a:ext cx="5308784" cy="1652343"/>
          </a:xfrm>
          <a:prstGeom prst="rect">
            <a:avLst/>
          </a:prstGeom>
          <a:solidFill>
            <a:srgbClr val="9DD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Google Shape;78;p4">
            <a:extLst>
              <a:ext uri="{FF2B5EF4-FFF2-40B4-BE49-F238E27FC236}">
                <a16:creationId xmlns:a16="http://schemas.microsoft.com/office/drawing/2014/main" id="{E8CE1DB1-31C9-CDE1-23F3-82666621C283}"/>
              </a:ext>
            </a:extLst>
          </p:cNvPr>
          <p:cNvSpPr txBox="1">
            <a:spLocks/>
          </p:cNvSpPr>
          <p:nvPr/>
        </p:nvSpPr>
        <p:spPr>
          <a:xfrm>
            <a:off x="678546" y="2154114"/>
            <a:ext cx="5084302" cy="16523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rtl="0">
              <a:lnSpc>
                <a:spcPct val="125000"/>
              </a:lnSpc>
              <a:spcBef>
                <a:spcPts val="0"/>
              </a:spcBef>
              <a:spcAft>
                <a:spcPts val="0"/>
              </a:spcAft>
              <a:buClr>
                <a:schemeClr val="dk1"/>
              </a:buClr>
              <a:buSzPts val="1100"/>
              <a:buFont typeface="Arial"/>
              <a:buNone/>
            </a:pPr>
            <a:r>
              <a:rPr lang="en-US" b="1" dirty="0">
                <a:solidFill>
                  <a:srgbClr val="14314E"/>
                </a:solidFill>
                <a:latin typeface="+mn-lt"/>
                <a:ea typeface="Calibri"/>
                <a:cs typeface="Calibri"/>
                <a:sym typeface="Calibri"/>
              </a:rPr>
              <a:t>How does water move through our environment?</a:t>
            </a:r>
          </a:p>
        </p:txBody>
      </p:sp>
      <p:pic>
        <p:nvPicPr>
          <p:cNvPr id="19" name="Google Shape;279;p7">
            <a:extLst>
              <a:ext uri="{FF2B5EF4-FFF2-40B4-BE49-F238E27FC236}">
                <a16:creationId xmlns:a16="http://schemas.microsoft.com/office/drawing/2014/main" id="{B4064021-CEAB-9D53-ED4A-CF9291391B36}"/>
              </a:ext>
            </a:extLst>
          </p:cNvPr>
          <p:cNvPicPr preferRelativeResize="0"/>
          <p:nvPr/>
        </p:nvPicPr>
        <p:blipFill rotWithShape="1">
          <a:blip r:embed="rId3">
            <a:alphaModFix/>
          </a:blip>
          <a:srcRect l="11206" r="22042" b="-4"/>
          <a:stretch/>
        </p:blipFill>
        <p:spPr>
          <a:xfrm>
            <a:off x="5909636" y="2664581"/>
            <a:ext cx="3600000" cy="3600000"/>
          </a:xfrm>
          <a:custGeom>
            <a:avLst/>
            <a:gdLst/>
            <a:ahLst/>
            <a:cxnLst/>
            <a:rect l="l" t="t" r="r" b="b"/>
            <a:pathLst>
              <a:path w="2593464" h="2593464" extrusionOk="0">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ln>
            <a:noFill/>
          </a:ln>
        </p:spPr>
      </p:pic>
      <p:pic>
        <p:nvPicPr>
          <p:cNvPr id="20" name="Google Shape;115;p5">
            <a:extLst>
              <a:ext uri="{FF2B5EF4-FFF2-40B4-BE49-F238E27FC236}">
                <a16:creationId xmlns:a16="http://schemas.microsoft.com/office/drawing/2014/main" id="{020A0C38-3420-576E-782A-57D392E0C5A0}"/>
              </a:ext>
            </a:extLst>
          </p:cNvPr>
          <p:cNvPicPr preferRelativeResize="0"/>
          <p:nvPr/>
        </p:nvPicPr>
        <p:blipFill rotWithShape="1">
          <a:blip r:embed="rId4">
            <a:alphaModFix/>
          </a:blip>
          <a:srcRect l="10839" r="22409" b="-2"/>
          <a:stretch/>
        </p:blipFill>
        <p:spPr>
          <a:xfrm>
            <a:off x="8232962" y="1142449"/>
            <a:ext cx="3564000" cy="3564000"/>
          </a:xfrm>
          <a:custGeom>
            <a:avLst/>
            <a:gdLst/>
            <a:ahLst/>
            <a:cxnLst/>
            <a:rect l="l" t="t" r="r" b="b"/>
            <a:pathLst>
              <a:path w="2479422" h="2479422" extrusionOk="0">
                <a:moveTo>
                  <a:pt x="1239711" y="0"/>
                </a:moveTo>
                <a:cubicBezTo>
                  <a:pt x="1924384" y="0"/>
                  <a:pt x="2479422" y="555038"/>
                  <a:pt x="2479422" y="1239711"/>
                </a:cubicBezTo>
                <a:cubicBezTo>
                  <a:pt x="2479422" y="1924384"/>
                  <a:pt x="1924384" y="2479422"/>
                  <a:pt x="1239711" y="2479422"/>
                </a:cubicBezTo>
                <a:cubicBezTo>
                  <a:pt x="555038" y="2479422"/>
                  <a:pt x="0" y="1924384"/>
                  <a:pt x="0" y="1239711"/>
                </a:cubicBezTo>
                <a:cubicBezTo>
                  <a:pt x="0" y="555038"/>
                  <a:pt x="555038" y="0"/>
                  <a:pt x="1239711" y="0"/>
                </a:cubicBezTo>
                <a:close/>
              </a:path>
            </a:pathLst>
          </a:cu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7" name="Google Shape;79;p4">
            <a:extLst>
              <a:ext uri="{FF2B5EF4-FFF2-40B4-BE49-F238E27FC236}">
                <a16:creationId xmlns:a16="http://schemas.microsoft.com/office/drawing/2014/main" id="{3566C9F2-720E-63D3-A448-4C64DDA6AF56}"/>
              </a:ext>
            </a:extLst>
          </p:cNvPr>
          <p:cNvSpPr txBox="1">
            <a:spLocks/>
          </p:cNvSpPr>
          <p:nvPr/>
        </p:nvSpPr>
        <p:spPr>
          <a:xfrm>
            <a:off x="678545" y="1029846"/>
            <a:ext cx="3531506" cy="1325563"/>
          </a:xfrm>
          <a:prstGeom prst="rect">
            <a:avLst/>
          </a:prstGeom>
          <a:noFill/>
          <a:ln>
            <a:noFill/>
          </a:ln>
        </p:spPr>
        <p:txBody>
          <a:bodyPr spcFirstLastPara="1" wrap="square" lIns="91425" tIns="45700" rIns="91425" bIns="45700" anchor="ctr" anchorCtr="0">
            <a:normAutofit fontScale="85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The Natural Water Cycle</a:t>
            </a:r>
            <a:endParaRPr lang="en-AU" sz="4200" b="0" i="0" u="none" strike="noStrike" cap="none" dirty="0">
              <a:solidFill>
                <a:srgbClr val="14314E"/>
              </a:solidFill>
              <a:latin typeface="Arial Black" panose="020B0A04020102020204" pitchFamily="34" charset="0"/>
              <a:sym typeface="Arial"/>
            </a:endParaRPr>
          </a:p>
        </p:txBody>
      </p:sp>
      <p:pic>
        <p:nvPicPr>
          <p:cNvPr id="4" name="Google Shape;319;p48">
            <a:extLst>
              <a:ext uri="{FF2B5EF4-FFF2-40B4-BE49-F238E27FC236}">
                <a16:creationId xmlns:a16="http://schemas.microsoft.com/office/drawing/2014/main" id="{5A732763-E255-330E-6391-CFC6962791E6}"/>
              </a:ext>
            </a:extLst>
          </p:cNvPr>
          <p:cNvPicPr preferRelativeResize="0"/>
          <p:nvPr/>
        </p:nvPicPr>
        <p:blipFill>
          <a:blip r:embed="rId3"/>
          <a:srcRect l="2102" r="2102"/>
          <a:stretch/>
        </p:blipFill>
        <p:spPr>
          <a:xfrm>
            <a:off x="4596255" y="1029846"/>
            <a:ext cx="6024119" cy="4445693"/>
          </a:xfrm>
          <a:prstGeom prst="rect">
            <a:avLst/>
          </a:prstGeom>
          <a:noFill/>
          <a:ln>
            <a:noFill/>
          </a:ln>
        </p:spPr>
      </p:pic>
    </p:spTree>
  </p:cSld>
  <p:clrMapOvr>
    <a:masterClrMapping/>
  </p:clrMapOvr>
</p:sld>
</file>

<file path=ppt/theme/theme1.xml><?xml version="1.0" encoding="utf-8"?>
<a:theme xmlns:a="http://schemas.openxmlformats.org/drawingml/2006/main" name="Wannon Water">
  <a:themeElements>
    <a:clrScheme name="Wannon Water">
      <a:dk1>
        <a:srgbClr val="00395D"/>
      </a:dk1>
      <a:lt1>
        <a:srgbClr val="FFFFFF"/>
      </a:lt1>
      <a:dk2>
        <a:srgbClr val="00395D"/>
      </a:dk2>
      <a:lt2>
        <a:srgbClr val="E7E6E6"/>
      </a:lt2>
      <a:accent1>
        <a:srgbClr val="00B4D0"/>
      </a:accent1>
      <a:accent2>
        <a:srgbClr val="E68224"/>
      </a:accent2>
      <a:accent3>
        <a:srgbClr val="C3D82D"/>
      </a:accent3>
      <a:accent4>
        <a:srgbClr val="EA358E"/>
      </a:accent4>
      <a:accent5>
        <a:srgbClr val="642B7C"/>
      </a:accent5>
      <a:accent6>
        <a:srgbClr val="00AA4E"/>
      </a:accent6>
      <a:hlink>
        <a:srgbClr val="B5221C"/>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2020</TotalTime>
  <Words>875</Words>
  <Application>Microsoft Office PowerPoint</Application>
  <PresentationFormat>Widescreen</PresentationFormat>
  <Paragraphs>81</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Calibri</vt:lpstr>
      <vt:lpstr>Arial</vt:lpstr>
      <vt:lpstr>MuseoSans-700</vt:lpstr>
      <vt:lpstr>Arial Black</vt:lpstr>
      <vt:lpstr>Wannon Water</vt:lpstr>
      <vt:lpstr>PowerPoint Presentation</vt:lpstr>
      <vt:lpstr>PowerPoint Presentation</vt:lpstr>
      <vt:lpstr>PowerPoint Presentation</vt:lpstr>
      <vt:lpstr>About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Andy Woithe</cp:lastModifiedBy>
  <cp:revision>19</cp:revision>
  <dcterms:created xsi:type="dcterms:W3CDTF">2018-05-18T05:29:52Z</dcterms:created>
  <dcterms:modified xsi:type="dcterms:W3CDTF">2024-06-18T03:25:18Z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annon_Uncontrolled_Document_Type">
    <vt:lpwstr>46;#Plan|d091524c-fbd1-4f7a-883e-05364a925417</vt:lpwstr>
  </property>
  <property fmtid="{D5CDD505-2E9C-101B-9397-08002B2CF9AE}" pid="3" name="TaxKeyword">
    <vt:lpwstr/>
  </property>
  <property fmtid="{D5CDD505-2E9C-101B-9397-08002B2CF9AE}" pid="4" name="Wannon_Field_Services_Task">
    <vt:lpwstr/>
  </property>
  <property fmtid="{D5CDD505-2E9C-101B-9397-08002B2CF9AE}" pid="5" name="j9c10e2e6bb04069936a98cd9ff24c76">
    <vt:lpwstr/>
  </property>
  <property fmtid="{D5CDD505-2E9C-101B-9397-08002B2CF9AE}" pid="6" name="k66fd0d8abed44c1aad90d7eb7bf4efd">
    <vt:lpwstr/>
  </property>
  <property fmtid="{D5CDD505-2E9C-101B-9397-08002B2CF9AE}" pid="7" name="j315ea4cc2ca4bdaaf4c3bec397aa872">
    <vt:lpwstr/>
  </property>
  <property fmtid="{D5CDD505-2E9C-101B-9397-08002B2CF9AE}" pid="8" name="Wannon_Facility_Task">
    <vt:lpwstr/>
  </property>
  <property fmtid="{D5CDD505-2E9C-101B-9397-08002B2CF9AE}" pid="9" name="Wannon_Facility_Name">
    <vt:lpwstr/>
  </property>
  <property fmtid="{D5CDD505-2E9C-101B-9397-08002B2CF9AE}" pid="10" name="Wannon_Emergency_Event_Type">
    <vt:lpwstr/>
  </property>
  <property fmtid="{D5CDD505-2E9C-101B-9397-08002B2CF9AE}" pid="11" name="ContentTypeId">
    <vt:lpwstr>0x010100E036B55629D7954EB6D0C6D939E4B6AD</vt:lpwstr>
  </property>
  <property fmtid="{D5CDD505-2E9C-101B-9397-08002B2CF9AE}" pid="12" name="Status">
    <vt:lpwstr/>
  </property>
  <property fmtid="{D5CDD505-2E9C-101B-9397-08002B2CF9AE}" pid="13" name="bc7ed91584cd4a27a467177197096ee1">
    <vt:lpwstr/>
  </property>
  <property fmtid="{D5CDD505-2E9C-101B-9397-08002B2CF9AE}" pid="14" name="Wannon_Customer_Service_Related_Activity">
    <vt:lpwstr/>
  </property>
  <property fmtid="{D5CDD505-2E9C-101B-9397-08002B2CF9AE}" pid="15" name="Wannon_Safety_Task">
    <vt:lpwstr/>
  </property>
  <property fmtid="{D5CDD505-2E9C-101B-9397-08002B2CF9AE}" pid="16" name="SPSDescription">
    <vt:lpwstr/>
  </property>
  <property fmtid="{D5CDD505-2E9C-101B-9397-08002B2CF9AE}" pid="17" name="Wannon_Customer_Account_Related_Activity">
    <vt:lpwstr/>
  </property>
  <property fmtid="{D5CDD505-2E9C-101B-9397-08002B2CF9AE}" pid="18" name="Wannon_Customer_Type">
    <vt:lpwstr/>
  </property>
  <property fmtid="{D5CDD505-2E9C-101B-9397-08002B2CF9AE}" pid="19" name="Wannon_Service_Type">
    <vt:lpwstr/>
  </property>
  <property fmtid="{D5CDD505-2E9C-101B-9397-08002B2CF9AE}" pid="20" name="e45ceb0bef2a458b81dbdb1e1d1ccc60">
    <vt:lpwstr/>
  </property>
  <property fmtid="{D5CDD505-2E9C-101B-9397-08002B2CF9AE}" pid="21" name="Wannon_Intranet_Area">
    <vt:lpwstr>354;#Our brand|1a59fd33-849e-40bc-a71f-6f045b5a7e07</vt:lpwstr>
  </property>
  <property fmtid="{D5CDD505-2E9C-101B-9397-08002B2CF9AE}" pid="22" name="Owner">
    <vt:lpwstr/>
  </property>
  <property fmtid="{D5CDD505-2E9C-101B-9397-08002B2CF9AE}" pid="23" name="Wannon_Controlled_Document_Type">
    <vt:lpwstr>186;#Generic Template|a8a4005b-0200-4ce7-9aab-79bcbe63529a</vt:lpwstr>
  </property>
  <property fmtid="{D5CDD505-2E9C-101B-9397-08002B2CF9AE}" pid="24" name="WorkflowChangePath">
    <vt:lpwstr>5fb02671-983f-4176-aebb-8180eb1160de,5;18a83391-b9d9-4a6e-bf2e-0b6a7676b765,12;18a83391-b9d9-4a6e-bf2e-0b6a7676b765,16;</vt:lpwstr>
  </property>
  <property fmtid="{D5CDD505-2E9C-101B-9397-08002B2CF9AE}" pid="25" name="f45e33ffdcb1447d81f6c354ba063174">
    <vt:lpwstr/>
  </property>
  <property fmtid="{D5CDD505-2E9C-101B-9397-08002B2CF9AE}" pid="26" name="Wannon_Facility_Type">
    <vt:lpwstr/>
  </property>
  <property fmtid="{D5CDD505-2E9C-101B-9397-08002B2CF9AE}" pid="27" name="Wannon_Field_Services_Activity_Type">
    <vt:lpwstr/>
  </property>
  <property fmtid="{D5CDD505-2E9C-101B-9397-08002B2CF9AE}" pid="28" name="jdd28460d3fb45f791d62e4dc4773ba8">
    <vt:lpwstr/>
  </property>
  <property fmtid="{D5CDD505-2E9C-101B-9397-08002B2CF9AE}" pid="29" name="socoDocumentStatuses">
    <vt:lpwstr>9;#Approval|e5f4fa86-f44f-4962-afa7-5b3679e123ef</vt:lpwstr>
  </property>
  <property fmtid="{D5CDD505-2E9C-101B-9397-08002B2CF9AE}" pid="30" name="eca87bba00734bbf9940c646101219a4">
    <vt:lpwstr>Community ＆ Corporate Services|46386f15-4cf6-467e-a67f-6f57b57b8c35</vt:lpwstr>
  </property>
  <property fmtid="{D5CDD505-2E9C-101B-9397-08002B2CF9AE}" pid="31" name="l418e4c6717841c9aaad52b80cae6bc1">
    <vt:lpwstr/>
  </property>
  <property fmtid="{D5CDD505-2E9C-101B-9397-08002B2CF9AE}" pid="32" name="socoOwners">
    <vt:lpwstr>80;#Garrath Darkin</vt:lpwstr>
  </property>
  <property fmtid="{D5CDD505-2E9C-101B-9397-08002B2CF9AE}" pid="33" name="imsAudit">
    <vt:bool>false</vt:bool>
  </property>
  <property fmtid="{D5CDD505-2E9C-101B-9397-08002B2CF9AE}" pid="34" name="socoReviewStatuses">
    <vt:lpwstr/>
  </property>
  <property fmtid="{D5CDD505-2E9C-101B-9397-08002B2CF9AE}" pid="35" name="socoDocumentTypes">
    <vt:lpwstr>28;#Supporting Information|11346c53-e57d-4d84-8b3c-2f484e3efc76</vt:lpwstr>
  </property>
  <property fmtid="{D5CDD505-2E9C-101B-9397-08002B2CF9AE}" pid="36" name="socoCurrentStep">
    <vt:r8>2</vt:r8>
  </property>
  <property fmtid="{D5CDD505-2E9C-101B-9397-08002B2CF9AE}" pid="37" name="bdcffbf4296a4334b7538ee13137acf8">
    <vt:lpwstr>Approval|e5f4fa86-f44f-4962-afa7-5b3679e123ef</vt:lpwstr>
  </property>
  <property fmtid="{D5CDD505-2E9C-101B-9397-08002B2CF9AE}" pid="38" name="socoPublishedDate">
    <vt:filetime>2022-05-06T00:00:00Z</vt:filetime>
  </property>
  <property fmtid="{D5CDD505-2E9C-101B-9397-08002B2CF9AE}" pid="39" name="p045f867ba1148898ddfc40908768d66">
    <vt:lpwstr>Information Management|a11ed8f7-0260-4a9a-b206-ae8d2c823019</vt:lpwstr>
  </property>
  <property fmtid="{D5CDD505-2E9C-101B-9397-08002B2CF9AE}" pid="40" name="socoAuthors">
    <vt:lpwstr>27;#Courtney Mathew</vt:lpwstr>
  </property>
  <property fmtid="{D5CDD505-2E9C-101B-9397-08002B2CF9AE}" pid="41" name="topic">
    <vt:lpwstr>21;#Information Management|a11ed8f7-0260-4a9a-b206-ae8d2c823019</vt:lpwstr>
  </property>
  <property fmtid="{D5CDD505-2E9C-101B-9397-08002B2CF9AE}" pid="42" name="socoLastReviewDate">
    <vt:filetime>2022-05-06T00:00:00Z</vt:filetime>
  </property>
  <property fmtid="{D5CDD505-2E9C-101B-9397-08002B2CF9AE}" pid="43" name="socoPublishedVersion">
    <vt:lpwstr>1</vt:lpwstr>
  </property>
  <property fmtid="{D5CDD505-2E9C-101B-9397-08002B2CF9AE}" pid="44" name="socoDepartments">
    <vt:lpwstr>31;#Community ＆ Corporate Services|46386f15-4cf6-467e-a67f-6f57b57b8c35</vt:lpwstr>
  </property>
  <property fmtid="{D5CDD505-2E9C-101B-9397-08002B2CF9AE}" pid="45" name="id8fd967c5104f55901a2b14163d9ae0">
    <vt:lpwstr>Supporting Information|11346c53-e57d-4d84-8b3c-2f484e3efc76</vt:lpwstr>
  </property>
  <property fmtid="{D5CDD505-2E9C-101B-9397-08002B2CF9AE}" pid="46" name="socoNextReviewDate">
    <vt:filetime>2021-12-07T00:00:00Z</vt:filetime>
  </property>
  <property fmtid="{D5CDD505-2E9C-101B-9397-08002B2CF9AE}" pid="47" name="TaxCatchAll">
    <vt:lpwstr>21;#Information Management|a11ed8f7-0260-4a9a-b206-ae8d2c823019;#31;#Community ＆ Corporate Services|46386f15-4cf6-467e-a67f-6f57b57b8c35;#9;#Approval|e5f4fa86-f44f-4962-afa7-5b3679e123ef ;#28;#Supporting Information|11346c53-e57d-4d84-8b3c-2f484e3efc76</vt:lpwstr>
  </property>
</Properties>
</file>